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4" r:id="rId25"/>
    <p:sldId id="285" r:id="rId26"/>
    <p:sldId id="257" r:id="rId27"/>
    <p:sldId id="288" r:id="rId28"/>
    <p:sldId id="289" r:id="rId29"/>
    <p:sldId id="287" r:id="rId30"/>
    <p:sldId id="282" r:id="rId31"/>
    <p:sldId id="283" r:id="rId3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ＭＳ Ｐゴシック" panose="020B0600070205080204" pitchFamily="34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ＭＳ Ｐゴシック" panose="020B0600070205080204" pitchFamily="34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ＭＳ Ｐゴシック" panose="020B0600070205080204" pitchFamily="34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ＭＳ Ｐゴシック" panose="020B0600070205080204" pitchFamily="34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ＭＳ Ｐゴシック" panose="020B0600070205080204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ＭＳ Ｐゴシック" panose="020B0600070205080204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ＭＳ Ｐゴシック" panose="020B0600070205080204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ＭＳ Ｐゴシック" panose="020B0600070205080204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ＭＳ Ｐゴシック" panose="020B0600070205080204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6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howGuides="1">
      <p:cViewPr varScale="1">
        <p:scale>
          <a:sx n="165" d="100"/>
          <a:sy n="165" d="100"/>
        </p:scale>
        <p:origin x="568" y="184"/>
      </p:cViewPr>
      <p:guideLst>
        <p:guide orient="horz" pos="1620"/>
        <p:guide pos="26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0090A4-1CA1-A84C-B54F-6EE6FFF79D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5D2F94-E7E4-2A49-83E0-50F56DBEE5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ADF6F97-42AB-DB4C-932D-40F1E3279BB8}" type="datetimeFigureOut">
              <a:rPr lang="en-US"/>
              <a:pPr>
                <a:defRPr/>
              </a:pPr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9E43-BF32-5242-89B2-72379BE9A7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6006-35B7-EC42-920A-C7FC86AA4A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788C8C2-BB33-5E4F-90CC-C8EBD39C8A6C}" type="slidenum">
              <a:rPr lang="en-US" altLang="en-AT"/>
              <a:pPr/>
              <a:t>‹#›</a:t>
            </a:fld>
            <a:endParaRPr lang="en-US" altLang="en-A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DC5A85-8350-4A49-B528-A94305F235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2522C-D67B-374E-B93D-D0B8A9A5ED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36B2226-6B21-0748-8381-9B07F867675A}" type="datetimeFigureOut">
              <a:rPr lang="en-US"/>
              <a:pPr>
                <a:defRPr/>
              </a:pPr>
              <a:t>4/28/22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0A5D0F7-6125-8C41-82C2-A0F15EAB3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6A43EF2-12CA-F441-9E80-C4E3DB167E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B191E-9749-C946-ACA9-DEA5C6E6F5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7EB86-736E-C344-BA81-26582ED30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C698684-5A8A-4A43-AB86-8AC61478D0EA}" type="slidenum">
              <a:rPr lang="en-US" altLang="en-AT"/>
              <a:pPr/>
              <a:t>‹#›</a:t>
            </a:fld>
            <a:endParaRPr lang="en-US" altLang="en-A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311BC-3401-AB48-B49D-D8E9660F817D}"/>
              </a:ext>
            </a:extLst>
          </p:cNvPr>
          <p:cNvSpPr/>
          <p:nvPr/>
        </p:nvSpPr>
        <p:spPr>
          <a:xfrm>
            <a:off x="363538" y="0"/>
            <a:ext cx="153987" cy="1268413"/>
          </a:xfrm>
          <a:prstGeom prst="rect">
            <a:avLst/>
          </a:prstGeom>
          <a:solidFill>
            <a:srgbClr val="2986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1E402-00D7-794E-B793-129D88E6094A}"/>
              </a:ext>
            </a:extLst>
          </p:cNvPr>
          <p:cNvSpPr/>
          <p:nvPr/>
        </p:nvSpPr>
        <p:spPr>
          <a:xfrm>
            <a:off x="363538" y="1268413"/>
            <a:ext cx="153987" cy="1354137"/>
          </a:xfrm>
          <a:prstGeom prst="rect">
            <a:avLst/>
          </a:prstGeom>
          <a:solidFill>
            <a:srgbClr val="F26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DBBB4-882F-EB49-85A5-F209A6150B8F}"/>
              </a:ext>
            </a:extLst>
          </p:cNvPr>
          <p:cNvSpPr/>
          <p:nvPr/>
        </p:nvSpPr>
        <p:spPr>
          <a:xfrm>
            <a:off x="363538" y="2622550"/>
            <a:ext cx="153987" cy="19113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E2BA44-3EA0-7A40-B455-2F4D96CB7855}"/>
              </a:ext>
            </a:extLst>
          </p:cNvPr>
          <p:cNvSpPr/>
          <p:nvPr/>
        </p:nvSpPr>
        <p:spPr>
          <a:xfrm>
            <a:off x="6391275" y="4689475"/>
            <a:ext cx="2316163" cy="454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EC40DFC7-B63B-9B47-89E8-8050D60C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344488"/>
            <a:ext cx="3489325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421" y="1646172"/>
            <a:ext cx="6949679" cy="1102519"/>
          </a:xfrm>
        </p:spPr>
        <p:txBody>
          <a:bodyPr>
            <a:normAutofit/>
          </a:bodyPr>
          <a:lstStyle>
            <a:lvl1pPr algn="l">
              <a:defRPr sz="3000" b="1" i="0">
                <a:latin typeface="+mj-lt"/>
                <a:cs typeface="Georgia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610" y="3219449"/>
            <a:ext cx="6949490" cy="1314451"/>
          </a:xfrm>
        </p:spPr>
        <p:txBody>
          <a:bodyPr>
            <a:normAutofit/>
          </a:bodyPr>
          <a:lstStyle>
            <a:lvl1pPr marL="0" indent="0" algn="l">
              <a:buNone/>
              <a:defRPr sz="1350" b="0" i="0">
                <a:solidFill>
                  <a:srgbClr val="000000"/>
                </a:solidFill>
                <a:latin typeface="Arial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49638D-02AA-7043-A071-FDBD6E3FF690}"/>
              </a:ext>
            </a:extLst>
          </p:cNvPr>
          <p:cNvSpPr/>
          <p:nvPr/>
        </p:nvSpPr>
        <p:spPr>
          <a:xfrm>
            <a:off x="363538" y="0"/>
            <a:ext cx="153987" cy="728663"/>
          </a:xfrm>
          <a:prstGeom prst="rect">
            <a:avLst/>
          </a:prstGeom>
          <a:solidFill>
            <a:srgbClr val="2986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B12101-C762-6E4B-9E00-7367248EB717}"/>
              </a:ext>
            </a:extLst>
          </p:cNvPr>
          <p:cNvSpPr/>
          <p:nvPr/>
        </p:nvSpPr>
        <p:spPr>
          <a:xfrm>
            <a:off x="363538" y="728663"/>
            <a:ext cx="153987" cy="301625"/>
          </a:xfrm>
          <a:prstGeom prst="rect">
            <a:avLst/>
          </a:prstGeom>
          <a:solidFill>
            <a:srgbClr val="F26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E04812-351E-0F43-AE3A-FF7301BB1D51}"/>
              </a:ext>
            </a:extLst>
          </p:cNvPr>
          <p:cNvSpPr/>
          <p:nvPr/>
        </p:nvSpPr>
        <p:spPr>
          <a:xfrm>
            <a:off x="363538" y="1030288"/>
            <a:ext cx="153987" cy="5270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630" y="223243"/>
            <a:ext cx="7679871" cy="586997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630" y="902225"/>
            <a:ext cx="7679871" cy="3394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324715-5C49-F44A-9DF7-C2496E1EBE5E}"/>
              </a:ext>
            </a:extLst>
          </p:cNvPr>
          <p:cNvSpPr/>
          <p:nvPr/>
        </p:nvSpPr>
        <p:spPr>
          <a:xfrm>
            <a:off x="363538" y="0"/>
            <a:ext cx="153987" cy="728663"/>
          </a:xfrm>
          <a:prstGeom prst="rect">
            <a:avLst/>
          </a:prstGeom>
          <a:solidFill>
            <a:srgbClr val="2986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C0C6B4-65A9-D242-8ADB-E821A0146F38}"/>
              </a:ext>
            </a:extLst>
          </p:cNvPr>
          <p:cNvSpPr/>
          <p:nvPr/>
        </p:nvSpPr>
        <p:spPr>
          <a:xfrm>
            <a:off x="363538" y="728663"/>
            <a:ext cx="153987" cy="301625"/>
          </a:xfrm>
          <a:prstGeom prst="rect">
            <a:avLst/>
          </a:prstGeom>
          <a:solidFill>
            <a:srgbClr val="F26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EC36C7-B431-5D41-B2E7-4431DD711189}"/>
              </a:ext>
            </a:extLst>
          </p:cNvPr>
          <p:cNvSpPr/>
          <p:nvPr/>
        </p:nvSpPr>
        <p:spPr>
          <a:xfrm>
            <a:off x="363538" y="1030288"/>
            <a:ext cx="153987" cy="5270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184" y="248025"/>
            <a:ext cx="7649030" cy="56395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0184" y="917588"/>
            <a:ext cx="371203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7588"/>
            <a:ext cx="3761014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30" y="192030"/>
            <a:ext cx="7647214" cy="60842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30" y="1071755"/>
            <a:ext cx="374445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930" y="1551577"/>
            <a:ext cx="374445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71755"/>
            <a:ext cx="375511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551577"/>
            <a:ext cx="375511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8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07535"/>
            <a:ext cx="7647214" cy="71130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34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906911"/>
            <a:ext cx="7647214" cy="1394837"/>
          </a:xfrm>
        </p:spPr>
        <p:txBody>
          <a:bodyPr anchor="t">
            <a:noAutofit/>
          </a:bodyPr>
          <a:lstStyle>
            <a:lvl1pPr>
              <a:defRPr sz="3000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8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7035D79A-94EC-284A-8AF8-3D295D23FD7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87313"/>
            <a:ext cx="7494588" cy="730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94111DD-21FC-1D43-B3FA-0F7D3DF164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917575"/>
            <a:ext cx="7494588" cy="33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AT"/>
              <a:t>Click to edit Master text styles</a:t>
            </a:r>
          </a:p>
          <a:p>
            <a:pPr lvl="1"/>
            <a:r>
              <a:rPr lang="en-GB" altLang="en-AT"/>
              <a:t>Second level</a:t>
            </a:r>
          </a:p>
          <a:p>
            <a:pPr lvl="2"/>
            <a:r>
              <a:rPr lang="en-GB" altLang="en-AT"/>
              <a:t>Third level</a:t>
            </a:r>
          </a:p>
          <a:p>
            <a:pPr lvl="3"/>
            <a:r>
              <a:rPr lang="en-GB" altLang="en-AT"/>
              <a:t>Fourth level</a:t>
            </a:r>
          </a:p>
          <a:p>
            <a:pPr lvl="4"/>
            <a:r>
              <a:rPr lang="en-GB" altLang="en-AT"/>
              <a:t>Fifth level</a:t>
            </a:r>
            <a:endParaRPr lang="en-US" altLang="en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DAE02A-2F81-684D-B828-AA29A41471D4}"/>
              </a:ext>
            </a:extLst>
          </p:cNvPr>
          <p:cNvSpPr/>
          <p:nvPr/>
        </p:nvSpPr>
        <p:spPr>
          <a:xfrm>
            <a:off x="363538" y="0"/>
            <a:ext cx="153987" cy="728663"/>
          </a:xfrm>
          <a:prstGeom prst="rect">
            <a:avLst/>
          </a:prstGeom>
          <a:solidFill>
            <a:srgbClr val="2986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B81BB2-A5AF-B844-AC94-C8FBFD81ED74}"/>
              </a:ext>
            </a:extLst>
          </p:cNvPr>
          <p:cNvSpPr/>
          <p:nvPr/>
        </p:nvSpPr>
        <p:spPr>
          <a:xfrm>
            <a:off x="363538" y="728663"/>
            <a:ext cx="153987" cy="301625"/>
          </a:xfrm>
          <a:prstGeom prst="rect">
            <a:avLst/>
          </a:prstGeom>
          <a:solidFill>
            <a:srgbClr val="F26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F35C64-55DF-A941-8752-B86611121CDD}"/>
              </a:ext>
            </a:extLst>
          </p:cNvPr>
          <p:cNvSpPr/>
          <p:nvPr/>
        </p:nvSpPr>
        <p:spPr>
          <a:xfrm>
            <a:off x="363538" y="1030288"/>
            <a:ext cx="153987" cy="5270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E051E9FA-985B-EA4E-A120-9D7DA3E6C7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4519613"/>
            <a:ext cx="20415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78" r:id="rId4"/>
    <p:sldLayoutId id="2147483679" r:id="rId5"/>
    <p:sldLayoutId id="2147483680" r:id="rId6"/>
    <p:sldLayoutId id="2147483681" r:id="rId7"/>
  </p:sldLayoutIdLst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Georgia"/>
          <a:ea typeface="ＭＳ Ｐゴシック" charset="0"/>
          <a:cs typeface="Georgia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Georgia" charset="0"/>
          <a:ea typeface="ＭＳ Ｐゴシック" charset="0"/>
          <a:cs typeface="Georgia" panose="02040502050405020303" pitchFamily="18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Georgia" charset="0"/>
          <a:ea typeface="ＭＳ Ｐゴシック" charset="0"/>
          <a:cs typeface="Georgia" panose="02040502050405020303" pitchFamily="18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Georgia" charset="0"/>
          <a:ea typeface="ＭＳ Ｐゴシック" charset="0"/>
          <a:cs typeface="Georgia" panose="02040502050405020303" pitchFamily="18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Georgia" charset="0"/>
          <a:ea typeface="ＭＳ Ｐゴシック" charset="0"/>
          <a:cs typeface="Georgia" panose="02040502050405020303" pitchFamily="18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1"/>
          </a:solidFill>
          <a:latin typeface="Georgia" charset="0"/>
          <a:ea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1"/>
          </a:solidFill>
          <a:latin typeface="Georgia" charset="0"/>
          <a:ea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1"/>
          </a:solidFill>
          <a:latin typeface="Georgia" charset="0"/>
          <a:ea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1"/>
          </a:solidFill>
          <a:latin typeface="Georgia" charset="0"/>
          <a:ea typeface="ＭＳ Ｐゴシック" charset="0"/>
        </a:defRPr>
      </a:lvl9pPr>
    </p:titleStyle>
    <p:bodyStyle>
      <a:lvl1pPr marL="169863" indent="-169863" algn="l" defTabSz="342900" rtl="0" eaLnBrk="1" fontAlgn="base" hangingPunct="1">
        <a:spcBef>
          <a:spcPct val="20000"/>
        </a:spcBef>
        <a:spcAft>
          <a:spcPct val="0"/>
        </a:spcAft>
        <a:buClr>
          <a:srgbClr val="2986E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Clr>
          <a:srgbClr val="2986E2"/>
        </a:buClr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Clr>
          <a:srgbClr val="2986E2"/>
        </a:buClr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Clr>
          <a:srgbClr val="2986E2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Clr>
          <a:srgbClr val="2986E2"/>
        </a:buClr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EEB123A2-B66F-C24B-956E-55524579F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475" y="1646238"/>
            <a:ext cx="5211763" cy="1103312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</a:extLst>
        </p:spPr>
        <p:txBody>
          <a:bodyPr>
            <a:normAutofit/>
          </a:bodyPr>
          <a:lstStyle/>
          <a:p>
            <a:r>
              <a:rPr lang="en-US" altLang="en-AT" dirty="0">
                <a:ea typeface="ＭＳ Ｐゴシック" panose="020B0600070205080204" pitchFamily="34" charset="-128"/>
                <a:cs typeface="Arial" panose="020B0604020202020204" pitchFamily="34" charset="0"/>
              </a:rPr>
              <a:t>Assessing and correcting somatic copy number fits</a:t>
            </a:r>
          </a:p>
        </p:txBody>
      </p:sp>
      <p:sp>
        <p:nvSpPr>
          <p:cNvPr id="11266" name="Subtitle 2">
            <a:extLst>
              <a:ext uri="{FF2B5EF4-FFF2-40B4-BE49-F238E27FC236}">
                <a16:creationId xmlns:a16="http://schemas.microsoft.com/office/drawing/2014/main" id="{8BCCD71E-B306-9A4C-887D-129425677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7475" y="3219450"/>
            <a:ext cx="5762625" cy="131445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04/28/2022</a:t>
            </a:r>
          </a:p>
          <a:p>
            <a:pPr>
              <a:buFont typeface="Arial" charset="0"/>
              <a:buNone/>
              <a:defRPr/>
            </a:pPr>
            <a:r>
              <a:rPr lang="en-US" dirty="0"/>
              <a:t>Christoph </a:t>
            </a:r>
            <a:r>
              <a:rPr lang="en-US" dirty="0" err="1"/>
              <a:t>Kreitzer</a:t>
            </a:r>
            <a:endParaRPr lang="en-US" dirty="0"/>
          </a:p>
          <a:p>
            <a:pPr>
              <a:buFont typeface="Arial" charset="0"/>
              <a:buNone/>
              <a:defRPr/>
            </a:pPr>
            <a:r>
              <a:rPr lang="en-US" dirty="0"/>
              <a:t>Niki Schultz lab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72BA8-2E5F-8142-91B1-6637AFE19506}"/>
              </a:ext>
            </a:extLst>
          </p:cNvPr>
          <p:cNvSpPr/>
          <p:nvPr/>
        </p:nvSpPr>
        <p:spPr>
          <a:xfrm>
            <a:off x="5564188" y="4533900"/>
            <a:ext cx="2289175" cy="555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B20E-1444-4949-94BE-01EE2CCF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Dryclean’s background captures ’true’ noise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F8278D7-3468-D247-A332-8CC363069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1"/>
          <a:stretch/>
        </p:blipFill>
        <p:spPr>
          <a:xfrm>
            <a:off x="698502" y="1355962"/>
            <a:ext cx="3233874" cy="33944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A26D1D-94AB-2D46-96A0-2E108252B720}"/>
              </a:ext>
            </a:extLst>
          </p:cNvPr>
          <p:cNvSpPr/>
          <p:nvPr/>
        </p:nvSpPr>
        <p:spPr>
          <a:xfrm>
            <a:off x="698502" y="1355963"/>
            <a:ext cx="3011053" cy="809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94071-BD91-5948-AD60-2C737213EE89}"/>
              </a:ext>
            </a:extLst>
          </p:cNvPr>
          <p:cNvSpPr/>
          <p:nvPr/>
        </p:nvSpPr>
        <p:spPr>
          <a:xfrm>
            <a:off x="698499" y="4544365"/>
            <a:ext cx="3011053" cy="2060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49004-8369-EB42-AB5B-EBD2622E8957}"/>
              </a:ext>
            </a:extLst>
          </p:cNvPr>
          <p:cNvSpPr/>
          <p:nvPr/>
        </p:nvSpPr>
        <p:spPr>
          <a:xfrm>
            <a:off x="698499" y="2171611"/>
            <a:ext cx="3011053" cy="809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9781C-A4FC-4A46-A2D1-63EEC1B955BD}"/>
              </a:ext>
            </a:extLst>
          </p:cNvPr>
          <p:cNvSpPr txBox="1"/>
          <p:nvPr/>
        </p:nvSpPr>
        <p:spPr>
          <a:xfrm>
            <a:off x="501279" y="5838"/>
            <a:ext cx="6054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Results I: </a:t>
            </a:r>
            <a:r>
              <a:rPr lang="en-AT" sz="1100" u="sng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DryClean</a:t>
            </a:r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= R package which implements rPCA (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https://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github.com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/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mskilab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/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dryclean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)</a:t>
            </a:r>
            <a:endParaRPr lang="en-AT" sz="11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3ED6C2E-4963-3640-8035-60401ACB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5962"/>
            <a:ext cx="3074047" cy="30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354D31-41A0-6245-9706-C71D40971F7B}"/>
              </a:ext>
            </a:extLst>
          </p:cNvPr>
          <p:cNvSpPr/>
          <p:nvPr/>
        </p:nvSpPr>
        <p:spPr>
          <a:xfrm>
            <a:off x="4024601" y="1986975"/>
            <a:ext cx="2716193" cy="8309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T" sz="1600" i="1" dirty="0">
                <a:solidFill>
                  <a:schemeClr val="bg1"/>
                </a:solidFill>
                <a:latin typeface="+mn-lt"/>
              </a:rPr>
              <a:t>MST1L</a:t>
            </a:r>
            <a:r>
              <a:rPr lang="en-AT" sz="1600" dirty="0">
                <a:solidFill>
                  <a:schemeClr val="bg1"/>
                </a:solidFill>
                <a:latin typeface="+mn-lt"/>
              </a:rPr>
              <a:t> (Pseudogene)</a:t>
            </a:r>
          </a:p>
          <a:p>
            <a:r>
              <a:rPr lang="en-AT" sz="1600" i="1" dirty="0">
                <a:solidFill>
                  <a:schemeClr val="bg1"/>
                </a:solidFill>
                <a:latin typeface="+mn-lt"/>
              </a:rPr>
              <a:t>DKGH </a:t>
            </a:r>
            <a:r>
              <a:rPr lang="en-AT" sz="1600" dirty="0">
                <a:solidFill>
                  <a:schemeClr val="bg1"/>
                </a:solidFill>
                <a:latin typeface="+mn-lt"/>
              </a:rPr>
              <a:t>(non IMPACT target)</a:t>
            </a:r>
          </a:p>
          <a:p>
            <a:r>
              <a:rPr lang="en-GB" sz="1600" dirty="0">
                <a:solidFill>
                  <a:schemeClr val="bg1"/>
                </a:solidFill>
                <a:latin typeface="+mn-lt"/>
              </a:rPr>
              <a:t>e</a:t>
            </a:r>
            <a:r>
              <a:rPr lang="en-AT" sz="1600" dirty="0">
                <a:solidFill>
                  <a:schemeClr val="bg1"/>
                </a:solidFill>
                <a:latin typeface="+mn-lt"/>
              </a:rPr>
              <a:t>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377CE-D3CA-CC42-80D7-8F216B4188FA}"/>
              </a:ext>
            </a:extLst>
          </p:cNvPr>
          <p:cNvSpPr txBox="1"/>
          <p:nvPr/>
        </p:nvSpPr>
        <p:spPr>
          <a:xfrm>
            <a:off x="1454103" y="1028326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600" dirty="0">
                <a:latin typeface="+mn-lt"/>
              </a:rPr>
              <a:t>L-Matrix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12F43-DC01-4C47-B0D1-4A226FBEB2D3}"/>
              </a:ext>
            </a:extLst>
          </p:cNvPr>
          <p:cNvSpPr txBox="1"/>
          <p:nvPr/>
        </p:nvSpPr>
        <p:spPr>
          <a:xfrm>
            <a:off x="3392830" y="4799108"/>
            <a:ext cx="2716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600" dirty="0">
                <a:latin typeface="+mn-lt"/>
              </a:rPr>
              <a:t>Population vs ‘private’ noise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B4B77-CCD8-CF4A-A63F-8AA05E25CD52}"/>
              </a:ext>
            </a:extLst>
          </p:cNvPr>
          <p:cNvSpPr/>
          <p:nvPr/>
        </p:nvSpPr>
        <p:spPr>
          <a:xfrm>
            <a:off x="3709552" y="2828604"/>
            <a:ext cx="222824" cy="104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167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A763-812A-CE45-B7E5-1F08C05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GC bias is widely flashed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7FC6F-25E0-C84D-964F-C26C87C7F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2" b="3631"/>
          <a:stretch/>
        </p:blipFill>
        <p:spPr>
          <a:xfrm>
            <a:off x="1931509" y="1322907"/>
            <a:ext cx="2975044" cy="2973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59E2F-586E-1844-9E46-6B33D1ECCFC6}"/>
              </a:ext>
            </a:extLst>
          </p:cNvPr>
          <p:cNvSpPr txBox="1"/>
          <p:nvPr/>
        </p:nvSpPr>
        <p:spPr>
          <a:xfrm>
            <a:off x="2978236" y="4296697"/>
            <a:ext cx="1331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GC 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BC51D-A2D0-204D-BD30-A42121245A5F}"/>
              </a:ext>
            </a:extLst>
          </p:cNvPr>
          <p:cNvSpPr txBox="1"/>
          <p:nvPr/>
        </p:nvSpPr>
        <p:spPr>
          <a:xfrm rot="16200000">
            <a:off x="980066" y="2402473"/>
            <a:ext cx="1350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  <a:cs typeface="Arial" panose="020B0604020202020204" pitchFamily="34" charset="0"/>
              </a:rPr>
              <a:t>Foreground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EED0B-BD5D-4349-A56D-886B7CB86FC1}"/>
              </a:ext>
            </a:extLst>
          </p:cNvPr>
          <p:cNvSpPr txBox="1"/>
          <p:nvPr/>
        </p:nvSpPr>
        <p:spPr>
          <a:xfrm>
            <a:off x="501279" y="5838"/>
            <a:ext cx="5598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Results II: Foreground = CnLR signal corrected for GC-bias, batch-, assay effects, etc. </a:t>
            </a:r>
          </a:p>
        </p:txBody>
      </p:sp>
    </p:spTree>
    <p:extLst>
      <p:ext uri="{BB962C8B-B14F-4D97-AF65-F5344CB8AC3E}">
        <p14:creationId xmlns:p14="http://schemas.microsoft.com/office/powerpoint/2010/main" val="1880842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0803-2C97-C14E-A8A2-B3741204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2900" b="0" dirty="0"/>
              <a:t>Waterfall pattern: Indication of a ‘bad’ normal*</a:t>
            </a:r>
          </a:p>
        </p:txBody>
      </p: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4695104B-D8B6-224D-96B1-75AFBF3B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30" y="1747657"/>
            <a:ext cx="4703520" cy="276624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4EC62B5-4DC7-AC4E-A4D5-3B521FE6D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048" y="1799890"/>
            <a:ext cx="3311142" cy="118224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11479E4-0B38-BD47-98B6-D67FDD92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315" y="1494841"/>
            <a:ext cx="2079958" cy="2806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BD05AA-194C-3D4A-8F5B-F18CC3EF5102}"/>
              </a:ext>
            </a:extLst>
          </p:cNvPr>
          <p:cNvSpPr txBox="1"/>
          <p:nvPr/>
        </p:nvSpPr>
        <p:spPr>
          <a:xfrm>
            <a:off x="501279" y="-6516"/>
            <a:ext cx="6566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Results III: I used </a:t>
            </a:r>
            <a:r>
              <a:rPr lang="en-AT" sz="1100" u="sng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dlrs</a:t>
            </a:r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as a measure of log-spread (comparaple to the standard-deviation (sd) measure)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8308F-95F7-3844-82C9-0500CA6E4E54}"/>
              </a:ext>
            </a:extLst>
          </p:cNvPr>
          <p:cNvSpPr txBox="1"/>
          <p:nvPr/>
        </p:nvSpPr>
        <p:spPr>
          <a:xfrm>
            <a:off x="852056" y="1432564"/>
            <a:ext cx="454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200" dirty="0">
                <a:latin typeface="+mn-lt"/>
              </a:rPr>
              <a:t>P-0018672-T01-IM6: </a:t>
            </a:r>
            <a:r>
              <a:rPr lang="en-GB" sz="1200" dirty="0">
                <a:latin typeface="+mn-lt"/>
              </a:rPr>
              <a:t>O</a:t>
            </a:r>
            <a:r>
              <a:rPr lang="en-AT" sz="1200" dirty="0">
                <a:latin typeface="+mn-lt"/>
              </a:rPr>
              <a:t>riginal CnLR across the genome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01F103-3A87-F141-94F0-C613D51B0DE7}"/>
              </a:ext>
            </a:extLst>
          </p:cNvPr>
          <p:cNvSpPr/>
          <p:nvPr/>
        </p:nvSpPr>
        <p:spPr>
          <a:xfrm>
            <a:off x="690862" y="3314700"/>
            <a:ext cx="217600" cy="9871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AT" sz="1000" dirty="0">
                <a:solidFill>
                  <a:schemeClr val="tx1"/>
                </a:solidFill>
              </a:rPr>
              <a:t>Foreground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227E0-30B6-D44F-A2F7-49D771EF2EDB}"/>
              </a:ext>
            </a:extLst>
          </p:cNvPr>
          <p:cNvSpPr/>
          <p:nvPr/>
        </p:nvSpPr>
        <p:spPr>
          <a:xfrm>
            <a:off x="621749" y="3141022"/>
            <a:ext cx="4906216" cy="147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538735-3205-F046-8288-DF82CC35F75E}"/>
              </a:ext>
            </a:extLst>
          </p:cNvPr>
          <p:cNvSpPr/>
          <p:nvPr/>
        </p:nvSpPr>
        <p:spPr>
          <a:xfrm>
            <a:off x="6281928" y="3986784"/>
            <a:ext cx="557784" cy="31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r</a:t>
            </a:r>
            <a:r>
              <a:rPr lang="en-AT" sz="1050" b="1" dirty="0"/>
              <a:t>aw</a:t>
            </a:r>
          </a:p>
          <a:p>
            <a:pPr algn="ctr"/>
            <a:r>
              <a:rPr lang="en-AT" sz="1050" b="1" dirty="0"/>
              <a:t>CnLR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0E3C5-30C9-D24C-A81E-1E6B0AC31959}"/>
              </a:ext>
            </a:extLst>
          </p:cNvPr>
          <p:cNvSpPr/>
          <p:nvPr/>
        </p:nvSpPr>
        <p:spPr>
          <a:xfrm>
            <a:off x="7191924" y="3995928"/>
            <a:ext cx="749463" cy="315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cleaned</a:t>
            </a:r>
            <a:endParaRPr lang="en-AT" sz="1050" b="1" dirty="0"/>
          </a:p>
          <a:p>
            <a:pPr algn="ctr"/>
            <a:r>
              <a:rPr lang="en-AT" sz="1050" b="1" dirty="0"/>
              <a:t>CnLR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C7588-16D2-FA49-AC31-17A59894FFDE}"/>
              </a:ext>
            </a:extLst>
          </p:cNvPr>
          <p:cNvSpPr/>
          <p:nvPr/>
        </p:nvSpPr>
        <p:spPr>
          <a:xfrm>
            <a:off x="690862" y="4787241"/>
            <a:ext cx="2991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n-lt"/>
              </a:rPr>
              <a:t>*typically attributed to assay artifact</a:t>
            </a:r>
            <a:endParaRPr lang="en-AT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366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2F7E-7CD9-B74A-A358-A9AB2D9E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88211-70EB-BC4C-8AFD-E2920CADF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  <a:p>
            <a:endParaRPr lang="en-AT" dirty="0"/>
          </a:p>
          <a:p>
            <a:pPr marL="0" indent="0">
              <a:buNone/>
            </a:pPr>
            <a:r>
              <a:rPr lang="en-AT" u="sng" dirty="0"/>
              <a:t>Dryclean</a:t>
            </a:r>
            <a:r>
              <a:rPr lang="en-AT" dirty="0"/>
              <a:t> is not a copy number alteration algorithm</a:t>
            </a:r>
          </a:p>
          <a:p>
            <a:pPr marL="0" indent="0">
              <a:buNone/>
            </a:pPr>
            <a:r>
              <a:rPr lang="en-AT" sz="2000" dirty="0"/>
              <a:t>(just provide us with clean data)</a:t>
            </a:r>
          </a:p>
        </p:txBody>
      </p:sp>
    </p:spTree>
    <p:extLst>
      <p:ext uri="{BB962C8B-B14F-4D97-AF65-F5344CB8AC3E}">
        <p14:creationId xmlns:p14="http://schemas.microsoft.com/office/powerpoint/2010/main" val="59004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CD37-9028-C24A-8F8D-796C274D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b="0" dirty="0"/>
              <a:t>T</a:t>
            </a:r>
            <a:r>
              <a:rPr lang="en-AT" sz="3000" b="0" dirty="0"/>
              <a:t>he marriage: Facets meets Dryclean </a:t>
            </a:r>
          </a:p>
        </p:txBody>
      </p:sp>
      <p:pic>
        <p:nvPicPr>
          <p:cNvPr id="4" name="Google Shape;105;p20">
            <a:extLst>
              <a:ext uri="{FF2B5EF4-FFF2-40B4-BE49-F238E27FC236}">
                <a16:creationId xmlns:a16="http://schemas.microsoft.com/office/drawing/2014/main" id="{72FDC25C-1DE0-814E-B8BE-9A6801D454E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806" y="1057148"/>
            <a:ext cx="2691288" cy="352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6;p20">
            <a:extLst>
              <a:ext uri="{FF2B5EF4-FFF2-40B4-BE49-F238E27FC236}">
                <a16:creationId xmlns:a16="http://schemas.microsoft.com/office/drawing/2014/main" id="{B3BDD610-1F10-6B48-8B25-D96EC88B00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275" y="2299528"/>
            <a:ext cx="1356676" cy="17053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7;p20">
            <a:extLst>
              <a:ext uri="{FF2B5EF4-FFF2-40B4-BE49-F238E27FC236}">
                <a16:creationId xmlns:a16="http://schemas.microsoft.com/office/drawing/2014/main" id="{E160517D-0849-AB42-AE10-A8EFF2F7F13D}"/>
              </a:ext>
            </a:extLst>
          </p:cNvPr>
          <p:cNvSpPr txBox="1"/>
          <p:nvPr/>
        </p:nvSpPr>
        <p:spPr>
          <a:xfrm>
            <a:off x="5405172" y="1958450"/>
            <a:ext cx="97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/>
              <a:t>Alt Counts</a:t>
            </a:r>
            <a:endParaRPr sz="1000" b="1" i="1"/>
          </a:p>
        </p:txBody>
      </p:sp>
      <p:cxnSp>
        <p:nvCxnSpPr>
          <p:cNvPr id="7" name="Google Shape;108;p20">
            <a:extLst>
              <a:ext uri="{FF2B5EF4-FFF2-40B4-BE49-F238E27FC236}">
                <a16:creationId xmlns:a16="http://schemas.microsoft.com/office/drawing/2014/main" id="{E5AC6A00-7C83-4E4D-90B6-F4050F2BED4F}"/>
              </a:ext>
            </a:extLst>
          </p:cNvPr>
          <p:cNvCxnSpPr/>
          <p:nvPr/>
        </p:nvCxnSpPr>
        <p:spPr>
          <a:xfrm flipH="1">
            <a:off x="5058922" y="1897625"/>
            <a:ext cx="1545000" cy="213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09;p20">
            <a:extLst>
              <a:ext uri="{FF2B5EF4-FFF2-40B4-BE49-F238E27FC236}">
                <a16:creationId xmlns:a16="http://schemas.microsoft.com/office/drawing/2014/main" id="{3C629E9A-8D7A-7D4A-8F8A-9834D4D53BCE}"/>
              </a:ext>
            </a:extLst>
          </p:cNvPr>
          <p:cNvCxnSpPr/>
          <p:nvPr/>
        </p:nvCxnSpPr>
        <p:spPr>
          <a:xfrm>
            <a:off x="5058875" y="1897625"/>
            <a:ext cx="1545300" cy="213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04;p20">
            <a:extLst>
              <a:ext uri="{FF2B5EF4-FFF2-40B4-BE49-F238E27FC236}">
                <a16:creationId xmlns:a16="http://schemas.microsoft.com/office/drawing/2014/main" id="{764702AD-275E-094F-AC10-F1A8EAF81648}"/>
              </a:ext>
            </a:extLst>
          </p:cNvPr>
          <p:cNvSpPr txBox="1"/>
          <p:nvPr/>
        </p:nvSpPr>
        <p:spPr>
          <a:xfrm>
            <a:off x="6603922" y="2489486"/>
            <a:ext cx="2132386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+mn-lt"/>
              </a:rPr>
              <a:t>allele-specific estimate [</a:t>
            </a:r>
            <a:r>
              <a:rPr lang="en" sz="1000" b="1" dirty="0" err="1">
                <a:latin typeface="+mn-lt"/>
              </a:rPr>
              <a:t>logOR</a:t>
            </a:r>
            <a:r>
              <a:rPr lang="en" sz="1000" b="1" dirty="0">
                <a:latin typeface="+mn-lt"/>
              </a:rPr>
              <a:t>];</a:t>
            </a:r>
            <a:endParaRPr sz="1000" b="1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+mn-lt"/>
              </a:rPr>
              <a:t>stay with original point estimate</a:t>
            </a:r>
            <a:endParaRPr sz="1000" b="1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+mn-lt"/>
              </a:rPr>
              <a:t>[...there is no indication of systematic bias, hence an allele-specific PON can be neglected]</a:t>
            </a:r>
            <a:endParaRPr sz="1000" b="1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0E7E22-0E35-F24E-9874-B4608CC7A48D}"/>
              </a:ext>
            </a:extLst>
          </p:cNvPr>
          <p:cNvSpPr/>
          <p:nvPr/>
        </p:nvSpPr>
        <p:spPr>
          <a:xfrm>
            <a:off x="629946" y="5522710"/>
            <a:ext cx="40440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200" dirty="0" err="1">
                <a:latin typeface="+mn-lt"/>
              </a:rPr>
              <a:t>CnLR</a:t>
            </a:r>
            <a:r>
              <a:rPr lang="en" sz="1200" dirty="0">
                <a:latin typeface="+mn-lt"/>
              </a:rPr>
              <a:t> across the genome will systematically be replaced</a:t>
            </a:r>
            <a:endParaRPr lang="en-AT" sz="12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0DD4F-DF3F-1D4E-8FA1-9FFAC1FE51C5}"/>
              </a:ext>
            </a:extLst>
          </p:cNvPr>
          <p:cNvSpPr txBox="1"/>
          <p:nvPr/>
        </p:nvSpPr>
        <p:spPr>
          <a:xfrm>
            <a:off x="510423" y="-12450"/>
            <a:ext cx="6877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Methods III: We are comparing two things now: </a:t>
            </a:r>
            <a:r>
              <a:rPr lang="en-AT" sz="1100" u="sng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original Facets</a:t>
            </a:r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with the </a:t>
            </a:r>
            <a:r>
              <a:rPr lang="en-AT" sz="1100" u="sng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modified</a:t>
            </a:r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(cleaned) Facets algorithm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024EAC-1264-DD42-9147-B1B0121CCFDC}"/>
              </a:ext>
            </a:extLst>
          </p:cNvPr>
          <p:cNvSpPr/>
          <p:nvPr/>
        </p:nvSpPr>
        <p:spPr>
          <a:xfrm>
            <a:off x="12986" y="4838519"/>
            <a:ext cx="64989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T" sz="1000" dirty="0">
                <a:latin typeface="+mn-lt"/>
              </a:rPr>
              <a:t>https://github.com/chris-kreitzer/DryClean_Facets/tree/main/Scripts/DryClean_Segmentation/facets-dryclean</a:t>
            </a:r>
          </a:p>
        </p:txBody>
      </p:sp>
    </p:spTree>
    <p:extLst>
      <p:ext uri="{BB962C8B-B14F-4D97-AF65-F5344CB8AC3E}">
        <p14:creationId xmlns:p14="http://schemas.microsoft.com/office/powerpoint/2010/main" val="22852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C5C7-09EA-3D4C-B933-D7C6DE0F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We are reducing hypersegmentation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8D679F6B-1AE9-AD4B-BE3F-C7114278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200" y="1160062"/>
            <a:ext cx="2302056" cy="3645839"/>
          </a:xfrm>
        </p:spPr>
      </p:pic>
      <p:pic>
        <p:nvPicPr>
          <p:cNvPr id="4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F7198955-645D-1E43-B674-65A77AA9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99616" y="1606579"/>
            <a:ext cx="2974245" cy="291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C1E7CA5-0A52-EE46-B62E-8554F70BF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678" y="1624403"/>
            <a:ext cx="2881860" cy="2872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3CF3F-5E27-CA4D-911F-3F570095A4CD}"/>
              </a:ext>
            </a:extLst>
          </p:cNvPr>
          <p:cNvSpPr txBox="1"/>
          <p:nvPr/>
        </p:nvSpPr>
        <p:spPr>
          <a:xfrm>
            <a:off x="510423" y="-12450"/>
            <a:ext cx="5261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Results IV: Most pronounced effects at low cval (useful for capturing </a:t>
            </a:r>
            <a:r>
              <a:rPr lang="en-AT" sz="1100" u="sng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focal</a:t>
            </a:r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events)</a:t>
            </a:r>
          </a:p>
        </p:txBody>
      </p:sp>
    </p:spTree>
    <p:extLst>
      <p:ext uri="{BB962C8B-B14F-4D97-AF65-F5344CB8AC3E}">
        <p14:creationId xmlns:p14="http://schemas.microsoft.com/office/powerpoint/2010/main" val="253061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4CB0-D996-3442-B58A-9E1FB060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Ploidy as a summation of all aberrations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12445-04C0-B249-8E50-A6BBFF9E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36" y="1035558"/>
            <a:ext cx="36576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72B337-9806-C343-BB79-50ED33F0934A}"/>
              </a:ext>
            </a:extLst>
          </p:cNvPr>
          <p:cNvSpPr txBox="1"/>
          <p:nvPr/>
        </p:nvSpPr>
        <p:spPr>
          <a:xfrm>
            <a:off x="510423" y="-12450"/>
            <a:ext cx="3307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Results V: Ploidy &gt; 5 are in general questionable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2CF65B-1CC5-CB4E-A30D-A957C9E76B5F}"/>
              </a:ext>
            </a:extLst>
          </p:cNvPr>
          <p:cNvSpPr/>
          <p:nvPr/>
        </p:nvSpPr>
        <p:spPr>
          <a:xfrm>
            <a:off x="2752344" y="2737590"/>
            <a:ext cx="1307592" cy="102973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E9882-B8D6-AA4A-922C-7828B14427E2}"/>
              </a:ext>
            </a:extLst>
          </p:cNvPr>
          <p:cNvSpPr txBox="1"/>
          <p:nvPr/>
        </p:nvSpPr>
        <p:spPr>
          <a:xfrm>
            <a:off x="3585126" y="349032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F5BD5-C0E6-1746-A620-DB58B5BB3987}"/>
              </a:ext>
            </a:extLst>
          </p:cNvPr>
          <p:cNvSpPr/>
          <p:nvPr/>
        </p:nvSpPr>
        <p:spPr>
          <a:xfrm>
            <a:off x="4059936" y="2737590"/>
            <a:ext cx="568162" cy="75273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60F88-4DEA-5742-B93D-201E9A255379}"/>
              </a:ext>
            </a:extLst>
          </p:cNvPr>
          <p:cNvSpPr txBox="1"/>
          <p:nvPr/>
        </p:nvSpPr>
        <p:spPr>
          <a:xfrm>
            <a:off x="3998079" y="3432986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6A236-4881-804B-9E71-24C43421E9DC}"/>
              </a:ext>
            </a:extLst>
          </p:cNvPr>
          <p:cNvSpPr/>
          <p:nvPr/>
        </p:nvSpPr>
        <p:spPr>
          <a:xfrm>
            <a:off x="4630229" y="2736747"/>
            <a:ext cx="568162" cy="7527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5617C-96A6-6B45-BC43-C5A40175C5AB}"/>
              </a:ext>
            </a:extLst>
          </p:cNvPr>
          <p:cNvSpPr txBox="1"/>
          <p:nvPr/>
        </p:nvSpPr>
        <p:spPr>
          <a:xfrm>
            <a:off x="4572000" y="2346971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</a:p>
          <a:p>
            <a:r>
              <a:rPr lang="en-AT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questionable</a:t>
            </a:r>
          </a:p>
        </p:txBody>
      </p:sp>
    </p:spTree>
    <p:extLst>
      <p:ext uri="{BB962C8B-B14F-4D97-AF65-F5344CB8AC3E}">
        <p14:creationId xmlns:p14="http://schemas.microsoft.com/office/powerpoint/2010/main" val="11617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1" animBg="1"/>
      <p:bldP spid="10" grpId="0"/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0D87-ED85-E04F-8578-5C98F8E7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DipLogR directly influences ploidy</a:t>
            </a:r>
          </a:p>
        </p:txBody>
      </p:sp>
      <p:pic>
        <p:nvPicPr>
          <p:cNvPr id="4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723ABCF3-D65C-AF4F-9EAF-FC386987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2402" y="1583733"/>
            <a:ext cx="4080235" cy="327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E4072DA-F89E-A449-9FA9-DE1E36AE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328" y="1583733"/>
            <a:ext cx="2963958" cy="2928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6F5F73-DFD1-D749-A0A2-55F088859FA1}"/>
              </a:ext>
            </a:extLst>
          </p:cNvPr>
          <p:cNvSpPr txBox="1"/>
          <p:nvPr/>
        </p:nvSpPr>
        <p:spPr>
          <a:xfrm>
            <a:off x="765630" y="1282021"/>
            <a:ext cx="25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+mn-lt"/>
              </a:rPr>
              <a:t>case example: P-0022981-T01-IM6</a:t>
            </a:r>
            <a:endParaRPr lang="en-AT" sz="12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27949-923B-D14B-924B-880C99703655}"/>
              </a:ext>
            </a:extLst>
          </p:cNvPr>
          <p:cNvSpPr txBox="1"/>
          <p:nvPr/>
        </p:nvSpPr>
        <p:spPr>
          <a:xfrm>
            <a:off x="510423" y="-12450"/>
            <a:ext cx="3400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Results VI: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Dryclean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stabilizes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  <a:latin typeface="+mn-lt"/>
              </a:rPr>
              <a:t>dipLogR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estimations</a:t>
            </a:r>
            <a:endParaRPr lang="en-AT" sz="11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2A24460-68C6-B642-A9D5-D3980D597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68" y="1815809"/>
            <a:ext cx="6858625" cy="21555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38425-91AF-7D4B-A215-D92E2C4F7360}"/>
              </a:ext>
            </a:extLst>
          </p:cNvPr>
          <p:cNvSpPr/>
          <p:nvPr/>
        </p:nvSpPr>
        <p:spPr>
          <a:xfrm>
            <a:off x="555223" y="3477809"/>
            <a:ext cx="217600" cy="9871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AT" sz="1000" dirty="0">
                <a:solidFill>
                  <a:schemeClr val="tx1"/>
                </a:solidFill>
              </a:rPr>
              <a:t>Foreground</a:t>
            </a:r>
          </a:p>
        </p:txBody>
      </p:sp>
    </p:spTree>
    <p:extLst>
      <p:ext uri="{BB962C8B-B14F-4D97-AF65-F5344CB8AC3E}">
        <p14:creationId xmlns:p14="http://schemas.microsoft.com/office/powerpoint/2010/main" val="356317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7E0A-7566-4F49-88B1-1EBA706D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b="0" dirty="0"/>
              <a:t>S</a:t>
            </a:r>
            <a:r>
              <a:rPr lang="en-AT" sz="3000" b="0" dirty="0"/>
              <a:t>hort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E63D5-EEC4-744E-8CFC-D4E8CDC6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630" y="902225"/>
            <a:ext cx="7679871" cy="3807998"/>
          </a:xfrm>
        </p:spPr>
        <p:txBody>
          <a:bodyPr/>
          <a:lstStyle/>
          <a:p>
            <a:r>
              <a:rPr lang="en-AT" dirty="0"/>
              <a:t>Dryclean makes the C</a:t>
            </a:r>
            <a:r>
              <a:rPr lang="en-GB" dirty="0"/>
              <a:t>NA</a:t>
            </a:r>
            <a:r>
              <a:rPr lang="en-AT" dirty="0"/>
              <a:t> profiling ‘normal’ agnostic</a:t>
            </a:r>
          </a:p>
          <a:p>
            <a:r>
              <a:rPr lang="en-AT" dirty="0"/>
              <a:t>Cleaned data stabilizes segmentation and dipLogR (ploidy)</a:t>
            </a:r>
          </a:p>
          <a:p>
            <a:r>
              <a:rPr lang="en-US" dirty="0"/>
              <a:t>C</a:t>
            </a:r>
            <a:r>
              <a:rPr lang="en-AT" dirty="0"/>
              <a:t>leaned data allows lower </a:t>
            </a:r>
            <a:r>
              <a:rPr lang="en-AT" u="sng" dirty="0"/>
              <a:t>cvals</a:t>
            </a:r>
            <a:r>
              <a:rPr lang="en-AT" dirty="0"/>
              <a:t>. Hence more focal events are captures while retaining QC measures</a:t>
            </a:r>
          </a:p>
          <a:p>
            <a:endParaRPr lang="en-AT" dirty="0"/>
          </a:p>
          <a:p>
            <a:r>
              <a:rPr lang="en-AT" dirty="0"/>
              <a:t>Every copy-number fit is a </a:t>
            </a:r>
            <a:r>
              <a:rPr lang="en-AT" u="sng" dirty="0"/>
              <a:t>guess</a:t>
            </a:r>
          </a:p>
          <a:p>
            <a:r>
              <a:rPr lang="en-GB" dirty="0"/>
              <a:t>I</a:t>
            </a:r>
            <a:r>
              <a:rPr lang="en-AT" dirty="0"/>
              <a:t>t’s about making the best approximation with t</a:t>
            </a:r>
            <a:r>
              <a:rPr lang="en-GB" dirty="0"/>
              <a:t>he</a:t>
            </a:r>
            <a:r>
              <a:rPr lang="en-AT" dirty="0"/>
              <a:t> available data</a:t>
            </a:r>
          </a:p>
          <a:p>
            <a:r>
              <a:rPr lang="en-AT" dirty="0"/>
              <a:t>Neither Facets nor the updated version is better!</a:t>
            </a:r>
          </a:p>
        </p:txBody>
      </p:sp>
    </p:spTree>
    <p:extLst>
      <p:ext uri="{BB962C8B-B14F-4D97-AF65-F5344CB8AC3E}">
        <p14:creationId xmlns:p14="http://schemas.microsoft.com/office/powerpoint/2010/main" val="14378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7B07-D950-CB43-9E8F-54D48782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Broader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33CB8-3D36-FA49-AFE6-44B929ECF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A721357-4E69-BE44-8177-142000D97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06" y="902225"/>
            <a:ext cx="7049187" cy="380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47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B7DF-B081-0446-B3EB-735A91AB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>
                <a:latin typeface="Arial" panose="020B0604020202020204" pitchFamily="34" charset="0"/>
                <a:cs typeface="Arial" panose="020B0604020202020204" pitchFamily="34" charset="0"/>
              </a:rPr>
              <a:t>The problems we daily face…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B94A0-D580-CE4C-9E9E-61BEFF821323}"/>
              </a:ext>
            </a:extLst>
          </p:cNvPr>
          <p:cNvSpPr txBox="1"/>
          <p:nvPr/>
        </p:nvSpPr>
        <p:spPr>
          <a:xfrm>
            <a:off x="815883" y="1248679"/>
            <a:ext cx="6986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dirty="0">
                <a:latin typeface="Georgia Pro Cond" panose="020F0502020204030204" pitchFamily="34" charset="0"/>
                <a:cs typeface="Georgia Pro Cond" panose="020F0502020204030204" pitchFamily="34" charset="0"/>
              </a:rPr>
              <a:t>We excluded 1,497 samples due to failed Facets-QC measures […]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DCA95-3E55-1447-8E27-65696F3E8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" b="66201"/>
          <a:stretch/>
        </p:blipFill>
        <p:spPr>
          <a:xfrm>
            <a:off x="823740" y="2160379"/>
            <a:ext cx="4582019" cy="102769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2B41FCE-6B14-404C-ABA9-F04100292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20"/>
          <a:stretch/>
        </p:blipFill>
        <p:spPr bwMode="auto">
          <a:xfrm>
            <a:off x="815883" y="3816872"/>
            <a:ext cx="3344862" cy="8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6C57E-2A29-3C44-9056-61C6D93AF68A}"/>
              </a:ext>
            </a:extLst>
          </p:cNvPr>
          <p:cNvSpPr txBox="1"/>
          <p:nvPr/>
        </p:nvSpPr>
        <p:spPr>
          <a:xfrm>
            <a:off x="5405759" y="2412633"/>
            <a:ext cx="3070071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95000"/>
                  </a:schemeClr>
                </a:solidFill>
                <a:latin typeface="Georgia Pro Cond" panose="020F0502020204030204" pitchFamily="34" charset="0"/>
                <a:cs typeface="Georgia Pro Cond" panose="020F0502020204030204" pitchFamily="34" charset="0"/>
              </a:rPr>
              <a:t>c</a:t>
            </a:r>
            <a:r>
              <a:rPr lang="en-AT" sz="2000" dirty="0">
                <a:solidFill>
                  <a:schemeClr val="bg1">
                    <a:lumMod val="95000"/>
                  </a:schemeClr>
                </a:solidFill>
                <a:latin typeface="Georgia Pro Cond" panose="020F0502020204030204" pitchFamily="34" charset="0"/>
                <a:cs typeface="Georgia Pro Cond" panose="020F0502020204030204" pitchFamily="34" charset="0"/>
              </a:rPr>
              <a:t>val and dipLogR selection?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821AF-4870-6344-9735-F6A9367ED971}"/>
              </a:ext>
            </a:extLst>
          </p:cNvPr>
          <p:cNvSpPr txBox="1"/>
          <p:nvPr/>
        </p:nvSpPr>
        <p:spPr>
          <a:xfrm>
            <a:off x="4572000" y="3864043"/>
            <a:ext cx="3148619" cy="7078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Georgia Pro Cond" panose="020F0502020204030204" pitchFamily="34" charset="0"/>
                <a:cs typeface="Georgia Pro Cond" panose="020F0502020204030204" pitchFamily="34" charset="0"/>
              </a:rPr>
              <a:t>Sample X has ploidy 7.84?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Georgia Pro Cond" panose="020F0502020204030204" pitchFamily="34" charset="0"/>
                <a:cs typeface="Georgia Pro Cond" panose="020F0502020204030204" pitchFamily="34" charset="0"/>
              </a:rPr>
              <a:t>Should we believe in this fit?</a:t>
            </a:r>
            <a:endParaRPr lang="en-AT" sz="2000" dirty="0">
              <a:solidFill>
                <a:schemeClr val="bg1">
                  <a:lumMod val="95000"/>
                </a:schemeClr>
              </a:solidFill>
              <a:latin typeface="Georgia Pro Cond" panose="020F0502020204030204" pitchFamily="34" charset="0"/>
              <a:cs typeface="Georgia Pro Cond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E5335-8592-F040-A385-C71C8445C28F}"/>
              </a:ext>
            </a:extLst>
          </p:cNvPr>
          <p:cNvSpPr txBox="1"/>
          <p:nvPr/>
        </p:nvSpPr>
        <p:spPr>
          <a:xfrm>
            <a:off x="245891" y="5784900"/>
            <a:ext cx="3914854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Georgia Pro Cond" panose="020F0502020204030204" pitchFamily="34" charset="0"/>
                <a:cs typeface="Georgia Pro Cond" panose="020F0502020204030204" pitchFamily="34" charset="0"/>
              </a:rPr>
              <a:t>cBIO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Georgia Pro Cond" panose="020F0502020204030204" pitchFamily="34" charset="0"/>
                <a:cs typeface="Georgia Pro Cond" panose="020F0502020204030204" pitchFamily="34" charset="0"/>
              </a:rPr>
              <a:t> and Facets calls do not match?</a:t>
            </a:r>
            <a:endParaRPr lang="en-AT" sz="2000" dirty="0">
              <a:solidFill>
                <a:schemeClr val="bg1">
                  <a:lumMod val="95000"/>
                </a:schemeClr>
              </a:solidFill>
              <a:latin typeface="Georgia Pro Cond" panose="020F0502020204030204" pitchFamily="34" charset="0"/>
              <a:cs typeface="Georgia Pro Cond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52E2A4-0E96-0C46-8959-DDB079FA981C}"/>
              </a:ext>
            </a:extLst>
          </p:cNvPr>
          <p:cNvSpPr txBox="1"/>
          <p:nvPr/>
        </p:nvSpPr>
        <p:spPr>
          <a:xfrm>
            <a:off x="838200" y="1843246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n-lt"/>
              </a:rPr>
              <a:t>‘w</a:t>
            </a:r>
            <a:r>
              <a:rPr lang="en-AT" sz="1600" dirty="0">
                <a:latin typeface="+mn-lt"/>
              </a:rPr>
              <a:t>aterfall pattern’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B7B96-C5E0-AF44-A3AB-176BFC468A24}"/>
              </a:ext>
            </a:extLst>
          </p:cNvPr>
          <p:cNvSpPr txBox="1"/>
          <p:nvPr/>
        </p:nvSpPr>
        <p:spPr>
          <a:xfrm>
            <a:off x="838200" y="347831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hyper-segmentation</a:t>
            </a:r>
            <a:endParaRPr lang="en-AT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040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3555-ACF8-A740-BCD7-07F660C6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Acknowledgments</a:t>
            </a:r>
          </a:p>
        </p:txBody>
      </p:sp>
      <p:pic>
        <p:nvPicPr>
          <p:cNvPr id="5" name="Content Placeholder 4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F70EC125-ADE2-7A43-A6AB-7DC83AB43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349" y="2457831"/>
            <a:ext cx="1387364" cy="2019626"/>
          </a:xfrm>
        </p:spPr>
      </p:pic>
      <p:pic>
        <p:nvPicPr>
          <p:cNvPr id="19458" name="Picture 2" descr="Imieliński Lab - New York Genome Center">
            <a:extLst>
              <a:ext uri="{FF2B5EF4-FFF2-40B4-BE49-F238E27FC236}">
                <a16:creationId xmlns:a16="http://schemas.microsoft.com/office/drawing/2014/main" id="{C4AE4D55-8FC1-E846-B37D-595E342E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794" y="2640706"/>
            <a:ext cx="1644827" cy="16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4D85FA-ECB8-D449-8E8B-7DB377D96D9F}"/>
              </a:ext>
            </a:extLst>
          </p:cNvPr>
          <p:cNvSpPr txBox="1"/>
          <p:nvPr/>
        </p:nvSpPr>
        <p:spPr>
          <a:xfrm>
            <a:off x="765630" y="990702"/>
            <a:ext cx="32374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200" dirty="0">
                <a:latin typeface="+mn-lt"/>
              </a:rPr>
              <a:t>Niki Schultz</a:t>
            </a:r>
          </a:p>
          <a:p>
            <a:r>
              <a:rPr lang="en-GB" sz="2200" dirty="0">
                <a:latin typeface="+mn-lt"/>
              </a:rPr>
              <a:t>AND all members</a:t>
            </a:r>
          </a:p>
          <a:p>
            <a:r>
              <a:rPr lang="en-GB" sz="2200" dirty="0">
                <a:latin typeface="+mn-lt"/>
              </a:rPr>
              <a:t>Venkatraman </a:t>
            </a:r>
            <a:r>
              <a:rPr lang="en-GB" sz="2200" dirty="0" err="1">
                <a:latin typeface="+mn-lt"/>
              </a:rPr>
              <a:t>Seshan</a:t>
            </a:r>
            <a:endParaRPr lang="en-AT" sz="22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87F2E-F9FF-7D4F-A588-4D9C8F000AB1}"/>
              </a:ext>
            </a:extLst>
          </p:cNvPr>
          <p:cNvSpPr txBox="1"/>
          <p:nvPr/>
        </p:nvSpPr>
        <p:spPr>
          <a:xfrm>
            <a:off x="1253045" y="4519320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>
                <a:latin typeface="+mn-lt"/>
              </a:rPr>
              <a:t>Addy Deshpande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B2C4A-A6AD-1F49-AEE2-3ECD5543BCB5}"/>
              </a:ext>
            </a:extLst>
          </p:cNvPr>
          <p:cNvSpPr txBox="1"/>
          <p:nvPr/>
        </p:nvSpPr>
        <p:spPr>
          <a:xfrm>
            <a:off x="3284870" y="428553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>
                <a:latin typeface="+mn-lt"/>
              </a:rPr>
              <a:t>Marcin Imieliński </a:t>
            </a:r>
          </a:p>
        </p:txBody>
      </p:sp>
    </p:spTree>
    <p:extLst>
      <p:ext uri="{BB962C8B-B14F-4D97-AF65-F5344CB8AC3E}">
        <p14:creationId xmlns:p14="http://schemas.microsoft.com/office/powerpoint/2010/main" val="417232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9B75-9337-4740-ABAA-3409B80D3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30" y="223243"/>
            <a:ext cx="7679871" cy="878416"/>
          </a:xfrm>
        </p:spPr>
        <p:txBody>
          <a:bodyPr/>
          <a:lstStyle/>
          <a:p>
            <a:r>
              <a:rPr lang="en-AT" sz="3000" b="0" dirty="0"/>
              <a:t>Focality (example 1): both passed QC</a:t>
            </a:r>
            <a:br>
              <a:rPr lang="en-AT" sz="3000" b="0" dirty="0"/>
            </a:br>
            <a:r>
              <a:rPr lang="en-AT" sz="3000" b="0" dirty="0"/>
              <a:t>cleaned ‘more’ focal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25C8EC0-A868-5942-AFE6-B5EC6050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048" y="1210045"/>
            <a:ext cx="4605129" cy="33956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E7893-3AB9-7742-AA22-898BE16004DA}"/>
              </a:ext>
            </a:extLst>
          </p:cNvPr>
          <p:cNvSpPr/>
          <p:nvPr/>
        </p:nvSpPr>
        <p:spPr>
          <a:xfrm>
            <a:off x="1504569" y="1285659"/>
            <a:ext cx="3561418" cy="1464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DDAA22-1C91-9C4C-9027-E38DC53DDD30}"/>
              </a:ext>
            </a:extLst>
          </p:cNvPr>
          <p:cNvSpPr/>
          <p:nvPr/>
        </p:nvSpPr>
        <p:spPr>
          <a:xfrm>
            <a:off x="1504568" y="2983083"/>
            <a:ext cx="3561418" cy="1464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5B0348-F074-C241-8D79-1C246A3C54F6}"/>
              </a:ext>
            </a:extLst>
          </p:cNvPr>
          <p:cNvSpPr/>
          <p:nvPr/>
        </p:nvSpPr>
        <p:spPr>
          <a:xfrm>
            <a:off x="5173472" y="1285659"/>
            <a:ext cx="642111" cy="1464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4D787-5F55-C546-B9AE-BDD188BA5166}"/>
              </a:ext>
            </a:extLst>
          </p:cNvPr>
          <p:cNvSpPr/>
          <p:nvPr/>
        </p:nvSpPr>
        <p:spPr>
          <a:xfrm>
            <a:off x="5174443" y="2981466"/>
            <a:ext cx="642111" cy="1464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26205B-F3A5-9843-AD88-F63694A8C201}"/>
              </a:ext>
            </a:extLst>
          </p:cNvPr>
          <p:cNvCxnSpPr>
            <a:cxnSpLocks/>
          </p:cNvCxnSpPr>
          <p:nvPr/>
        </p:nvCxnSpPr>
        <p:spPr>
          <a:xfrm>
            <a:off x="5113421" y="1691640"/>
            <a:ext cx="0" cy="2735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B07FFE-360B-244C-A145-30EC1A8DB90F}"/>
              </a:ext>
            </a:extLst>
          </p:cNvPr>
          <p:cNvSpPr txBox="1"/>
          <p:nvPr/>
        </p:nvSpPr>
        <p:spPr>
          <a:xfrm>
            <a:off x="4756035" y="1229975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i="1" dirty="0">
                <a:latin typeface="+mn-lt"/>
              </a:rPr>
              <a:t>ERBB2</a:t>
            </a:r>
          </a:p>
          <a:p>
            <a:r>
              <a:rPr lang="en-AT" sz="1200" i="1" dirty="0">
                <a:latin typeface="+mn-lt"/>
              </a:rPr>
              <a:t>AMP; 18.9Mb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4D03C0-86F5-F445-B86E-401352CC33DB}"/>
              </a:ext>
            </a:extLst>
          </p:cNvPr>
          <p:cNvCxnSpPr>
            <a:cxnSpLocks/>
          </p:cNvCxnSpPr>
          <p:nvPr/>
        </p:nvCxnSpPr>
        <p:spPr>
          <a:xfrm>
            <a:off x="5121733" y="3381891"/>
            <a:ext cx="0" cy="27351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1AA192-6D64-CB41-A734-3358DE4F950A}"/>
              </a:ext>
            </a:extLst>
          </p:cNvPr>
          <p:cNvSpPr txBox="1"/>
          <p:nvPr/>
        </p:nvSpPr>
        <p:spPr>
          <a:xfrm>
            <a:off x="4756035" y="2934074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i="1" dirty="0">
                <a:latin typeface="+mn-lt"/>
              </a:rPr>
              <a:t>ERBB2</a:t>
            </a:r>
          </a:p>
          <a:p>
            <a:r>
              <a:rPr lang="en-AT" sz="1200" i="1" dirty="0">
                <a:latin typeface="+mn-lt"/>
              </a:rPr>
              <a:t>AMP; 4.1Mb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2AD13F-CEEE-4844-B2EA-D0D25D04AA58}"/>
              </a:ext>
            </a:extLst>
          </p:cNvPr>
          <p:cNvSpPr txBox="1"/>
          <p:nvPr/>
        </p:nvSpPr>
        <p:spPr>
          <a:xfrm>
            <a:off x="1387227" y="4866501"/>
            <a:ext cx="4499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>
                <a:latin typeface="+mn-lt"/>
              </a:rPr>
              <a:t>cBioPortal: </a:t>
            </a:r>
            <a:r>
              <a:rPr lang="en-GB" sz="1200" dirty="0">
                <a:latin typeface="+mn-lt"/>
              </a:rPr>
              <a:t>P-0034349-T01-IM6: no 17q copy number alteration</a:t>
            </a:r>
            <a:endParaRPr lang="en-AT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367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BBE1-D6E7-314E-BD79-2273F21E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20" y="0"/>
            <a:ext cx="8274580" cy="1216674"/>
          </a:xfrm>
        </p:spPr>
        <p:txBody>
          <a:bodyPr/>
          <a:lstStyle/>
          <a:p>
            <a:r>
              <a:rPr lang="en-AT" sz="3000" b="0" dirty="0"/>
              <a:t>Focality (example 2): original Facets </a:t>
            </a:r>
            <a:r>
              <a:rPr lang="en-AT" sz="3000" b="0" u="sng" dirty="0"/>
              <a:t>failed QC;</a:t>
            </a:r>
            <a:br>
              <a:rPr lang="en-AT" sz="3000" b="0" dirty="0"/>
            </a:br>
            <a:r>
              <a:rPr lang="en-AT" sz="3000" b="0" dirty="0"/>
              <a:t>cleaned Facets </a:t>
            </a:r>
            <a:r>
              <a:rPr lang="en-AT" sz="3000" b="0" u="sng" dirty="0"/>
              <a:t>passed QC</a:t>
            </a:r>
            <a:endParaRPr lang="en-AT" sz="3000" u="sng" dirty="0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5582082-478E-1A4C-8B10-DEAEE30A1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306" y="1394469"/>
            <a:ext cx="4596849" cy="33956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F6797B-5DDF-EC49-98C2-238B9F7576D8}"/>
              </a:ext>
            </a:extLst>
          </p:cNvPr>
          <p:cNvSpPr/>
          <p:nvPr/>
        </p:nvSpPr>
        <p:spPr>
          <a:xfrm>
            <a:off x="1394420" y="1455429"/>
            <a:ext cx="3586011" cy="146796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3941E-7AD0-2646-A639-836097D5FA18}"/>
              </a:ext>
            </a:extLst>
          </p:cNvPr>
          <p:cNvSpPr/>
          <p:nvPr/>
        </p:nvSpPr>
        <p:spPr>
          <a:xfrm>
            <a:off x="1394420" y="3174501"/>
            <a:ext cx="3586011" cy="1467963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BFD456-747D-9546-84EF-39E9C17E80D1}"/>
              </a:ext>
            </a:extLst>
          </p:cNvPr>
          <p:cNvSpPr/>
          <p:nvPr/>
        </p:nvSpPr>
        <p:spPr>
          <a:xfrm>
            <a:off x="5103091" y="1455429"/>
            <a:ext cx="641927" cy="148288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B1FA1F-CF5C-4041-B26C-1BD5869D5CB9}"/>
              </a:ext>
            </a:extLst>
          </p:cNvPr>
          <p:cNvSpPr/>
          <p:nvPr/>
        </p:nvSpPr>
        <p:spPr>
          <a:xfrm>
            <a:off x="5103090" y="3173394"/>
            <a:ext cx="641927" cy="148288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718CED-55FB-6F4B-A7D0-C34581F51510}"/>
              </a:ext>
            </a:extLst>
          </p:cNvPr>
          <p:cNvCxnSpPr>
            <a:cxnSpLocks/>
          </p:cNvCxnSpPr>
          <p:nvPr/>
        </p:nvCxnSpPr>
        <p:spPr>
          <a:xfrm>
            <a:off x="5075268" y="1573833"/>
            <a:ext cx="0" cy="14114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7B857C-F39C-D645-90BE-AC7FC6E630A8}"/>
              </a:ext>
            </a:extLst>
          </p:cNvPr>
          <p:cNvCxnSpPr>
            <a:cxnSpLocks/>
          </p:cNvCxnSpPr>
          <p:nvPr/>
        </p:nvCxnSpPr>
        <p:spPr>
          <a:xfrm>
            <a:off x="5070764" y="3394262"/>
            <a:ext cx="0" cy="15424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63E5EB-AD51-2645-B303-5860942CF012}"/>
              </a:ext>
            </a:extLst>
          </p:cNvPr>
          <p:cNvSpPr txBox="1"/>
          <p:nvPr/>
        </p:nvSpPr>
        <p:spPr>
          <a:xfrm>
            <a:off x="4086040" y="3115614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i="1" dirty="0">
                <a:latin typeface="+mn-lt"/>
              </a:rPr>
              <a:t>ERBB2</a:t>
            </a:r>
          </a:p>
          <a:p>
            <a:r>
              <a:rPr lang="en-AT" sz="1200" i="1" dirty="0">
                <a:latin typeface="+mn-lt"/>
              </a:rPr>
              <a:t>AMP; 0.9Mb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9B127-E2FC-9041-A881-8AD6922CA04D}"/>
              </a:ext>
            </a:extLst>
          </p:cNvPr>
          <p:cNvSpPr txBox="1"/>
          <p:nvPr/>
        </p:nvSpPr>
        <p:spPr>
          <a:xfrm>
            <a:off x="4086215" y="1394469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i="1" dirty="0">
                <a:latin typeface="+mn-lt"/>
              </a:rPr>
              <a:t>ERBB2</a:t>
            </a:r>
          </a:p>
          <a:p>
            <a:r>
              <a:rPr lang="en-AT" sz="1200" i="1" dirty="0">
                <a:latin typeface="+mn-lt"/>
              </a:rPr>
              <a:t>AMP; 0.2Mb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C3AAF2-D9B7-A44C-98F6-2B4A8F720466}"/>
              </a:ext>
            </a:extLst>
          </p:cNvPr>
          <p:cNvSpPr txBox="1"/>
          <p:nvPr/>
        </p:nvSpPr>
        <p:spPr>
          <a:xfrm>
            <a:off x="1387227" y="4866501"/>
            <a:ext cx="3300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>
                <a:latin typeface="+mn-lt"/>
              </a:rPr>
              <a:t>cBioPortal: </a:t>
            </a:r>
            <a:r>
              <a:rPr lang="en-GB" sz="1200" dirty="0">
                <a:latin typeface="+mn-lt"/>
              </a:rPr>
              <a:t>P-0027273-T01-IM6: </a:t>
            </a:r>
            <a:r>
              <a:rPr lang="en-GB" sz="1200" i="1" dirty="0">
                <a:latin typeface="+mn-lt"/>
              </a:rPr>
              <a:t>ERBB2</a:t>
            </a:r>
            <a:r>
              <a:rPr lang="en-GB" sz="1200" dirty="0">
                <a:latin typeface="+mn-lt"/>
              </a:rPr>
              <a:t> AMP</a:t>
            </a:r>
            <a:endParaRPr lang="en-AT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8454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437C-C9DE-944B-8886-8001756C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A na</a:t>
            </a:r>
            <a:r>
              <a:rPr lang="en-GB" sz="3000" b="0" dirty="0" err="1"/>
              <a:t>ï</a:t>
            </a:r>
            <a:r>
              <a:rPr lang="en-AT" sz="3000" b="0" dirty="0"/>
              <a:t>ve look at some genes in breast cancer</a:t>
            </a:r>
            <a:r>
              <a:rPr lang="en-AT" dirty="0"/>
              <a:t> </a:t>
            </a:r>
          </a:p>
        </p:txBody>
      </p:sp>
      <p:pic>
        <p:nvPicPr>
          <p:cNvPr id="5" name="Content Placeholder 4" descr="Chart, table, Excel, histogram, waterfall chart&#10;&#10;Description automatically generated">
            <a:extLst>
              <a:ext uri="{FF2B5EF4-FFF2-40B4-BE49-F238E27FC236}">
                <a16:creationId xmlns:a16="http://schemas.microsoft.com/office/drawing/2014/main" id="{A071950B-D137-9C45-986A-DBB620E22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483" y="1455775"/>
            <a:ext cx="4045423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F7CF8-3A0F-A243-9E24-0456916EB100}"/>
              </a:ext>
            </a:extLst>
          </p:cNvPr>
          <p:cNvSpPr txBox="1"/>
          <p:nvPr/>
        </p:nvSpPr>
        <p:spPr>
          <a:xfrm>
            <a:off x="5363111" y="1795409"/>
            <a:ext cx="2540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>
                <a:latin typeface="+mn-lt"/>
              </a:rPr>
              <a:t>Deletion | Amplification</a:t>
            </a:r>
          </a:p>
          <a:p>
            <a:r>
              <a:rPr lang="en-AT" sz="1400" dirty="0">
                <a:latin typeface="+mn-lt"/>
              </a:rPr>
              <a:t>GATK: DepthOfCoverage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C77EB-BDEC-274D-A5FE-40C6AD113B53}"/>
              </a:ext>
            </a:extLst>
          </p:cNvPr>
          <p:cNvSpPr txBox="1"/>
          <p:nvPr/>
        </p:nvSpPr>
        <p:spPr>
          <a:xfrm>
            <a:off x="5363111" y="3556001"/>
            <a:ext cx="1475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>
                <a:latin typeface="+mn-lt"/>
              </a:rPr>
              <a:t>Homodeletions |</a:t>
            </a:r>
          </a:p>
          <a:p>
            <a:r>
              <a:rPr lang="en-AT" sz="1400" dirty="0">
                <a:latin typeface="+mn-lt"/>
              </a:rPr>
              <a:t>Gain (AMP)</a:t>
            </a:r>
          </a:p>
        </p:txBody>
      </p:sp>
    </p:spTree>
    <p:extLst>
      <p:ext uri="{BB962C8B-B14F-4D97-AF65-F5344CB8AC3E}">
        <p14:creationId xmlns:p14="http://schemas.microsoft.com/office/powerpoint/2010/main" val="1698290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C99-E3BB-8044-91BB-C380443D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7E0F3-A56E-3647-9140-289A19DA9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9603071-D649-FD49-A3E7-A6300B8B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4822" y="1254467"/>
            <a:ext cx="2951516" cy="294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693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30EF-8B65-C14E-AF7C-5A522FD1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A358F-028B-2B4C-B55C-C5E3A64F0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A495C2-36B0-844B-A3CB-DB263535C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51"/>
          <a:stretch/>
        </p:blipFill>
        <p:spPr bwMode="auto">
          <a:xfrm>
            <a:off x="1747831" y="810240"/>
            <a:ext cx="4080251" cy="37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10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4402-30BA-FC4F-90C8-6393E9BE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T" sz="2400" dirty="0"/>
              <a:t>Systematic overrepresentation of certain bins in normal samples; Seq. coverage chr17q; a population average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8629B62-12F9-B947-B9F0-DDF6C6A99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612" y="1403086"/>
            <a:ext cx="5542909" cy="3263504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BBB07B-4A88-E24E-8FDA-27E901F5E455}"/>
              </a:ext>
            </a:extLst>
          </p:cNvPr>
          <p:cNvCxnSpPr/>
          <p:nvPr/>
        </p:nvCxnSpPr>
        <p:spPr>
          <a:xfrm>
            <a:off x="1769534" y="2235200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342441-539B-D342-A9C9-DFD4E3A0034C}"/>
              </a:ext>
            </a:extLst>
          </p:cNvPr>
          <p:cNvSpPr txBox="1"/>
          <p:nvPr/>
        </p:nvSpPr>
        <p:spPr>
          <a:xfrm>
            <a:off x="2232398" y="1890950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N</a:t>
            </a:r>
            <a:r>
              <a:rPr lang="en-AT" sz="1050" dirty="0"/>
              <a:t>oise?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D386E-0E20-D24D-98AC-7FC8DB13A7F9}"/>
              </a:ext>
            </a:extLst>
          </p:cNvPr>
          <p:cNvCxnSpPr>
            <a:cxnSpLocks/>
          </p:cNvCxnSpPr>
          <p:nvPr/>
        </p:nvCxnSpPr>
        <p:spPr>
          <a:xfrm>
            <a:off x="2489200" y="2085916"/>
            <a:ext cx="122768" cy="6276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50AD96-410D-8243-8471-DCA03393092E}"/>
              </a:ext>
            </a:extLst>
          </p:cNvPr>
          <p:cNvSpPr txBox="1"/>
          <p:nvPr/>
        </p:nvSpPr>
        <p:spPr>
          <a:xfrm>
            <a:off x="1542365" y="2017066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N</a:t>
            </a:r>
            <a:r>
              <a:rPr lang="en-AT" sz="1050" dirty="0"/>
              <a:t>oise?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4E2EB-E3C3-F745-8A76-0CB5822A100D}"/>
              </a:ext>
            </a:extLst>
          </p:cNvPr>
          <p:cNvSpPr txBox="1"/>
          <p:nvPr/>
        </p:nvSpPr>
        <p:spPr>
          <a:xfrm>
            <a:off x="5841401" y="2168908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N</a:t>
            </a:r>
            <a:r>
              <a:rPr lang="en-AT" sz="1050" dirty="0"/>
              <a:t>oise?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1A1788-A51D-9C40-A01B-C8D0CAA9742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5845635" y="2422824"/>
            <a:ext cx="273246" cy="3752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65591D-5C96-EB49-8949-A8FB9C75B5FB}"/>
              </a:ext>
            </a:extLst>
          </p:cNvPr>
          <p:cNvSpPr txBox="1"/>
          <p:nvPr/>
        </p:nvSpPr>
        <p:spPr>
          <a:xfrm>
            <a:off x="4258720" y="4785992"/>
            <a:ext cx="647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AT" dirty="0"/>
              <a:t>hr17q: </a:t>
            </a:r>
            <a:r>
              <a:rPr lang="en-AT" b="1" dirty="0"/>
              <a:t>26</a:t>
            </a:r>
            <a:r>
              <a:rPr lang="en-AT" dirty="0"/>
              <a:t> targeted genes from IMPACT; 8 show elevated coverage</a:t>
            </a:r>
          </a:p>
        </p:txBody>
      </p:sp>
    </p:spTree>
    <p:extLst>
      <p:ext uri="{BB962C8B-B14F-4D97-AF65-F5344CB8AC3E}">
        <p14:creationId xmlns:p14="http://schemas.microsoft.com/office/powerpoint/2010/main" val="246424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4CCA-413B-794A-86D4-D1F14D58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72DF-83A2-6E45-B6EF-695905940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93188D-BDF5-174B-935E-6F8B62929F49}"/>
              </a:ext>
            </a:extLst>
          </p:cNvPr>
          <p:cNvSpPr/>
          <p:nvPr/>
        </p:nvSpPr>
        <p:spPr>
          <a:xfrm>
            <a:off x="698499" y="1464960"/>
            <a:ext cx="7612740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n-lt"/>
              </a:rPr>
              <a:t>Novel method for read depth normalization based on robust principal component analysis: </a:t>
            </a:r>
            <a:r>
              <a:rPr lang="en-US" dirty="0" err="1">
                <a:latin typeface="+mn-lt"/>
                <a:cs typeface="Courier New" panose="02070309020205020404" pitchFamily="49" charset="0"/>
              </a:rPr>
              <a:t>dryclean</a:t>
            </a:r>
            <a:endParaRPr lang="en-US" dirty="0"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+mn-lt"/>
                <a:cs typeface="Courier New" panose="02070309020205020404" pitchFamily="49" charset="0"/>
              </a:rPr>
              <a:t>dryclean</a:t>
            </a:r>
            <a:r>
              <a:rPr lang="en-US" dirty="0">
                <a:latin typeface="+mn-lt"/>
              </a:rPr>
              <a:t> enables sensitive detection of CNA various data formats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+mn-lt"/>
                <a:cs typeface="Courier New" panose="02070309020205020404" pitchFamily="49" charset="0"/>
              </a:rPr>
              <a:t>dryclean</a:t>
            </a:r>
            <a:r>
              <a:rPr lang="en-US" dirty="0">
                <a:latin typeface="+mn-lt"/>
              </a:rPr>
              <a:t> enables separation of replication timing wave from CNA</a:t>
            </a:r>
          </a:p>
        </p:txBody>
      </p:sp>
    </p:spTree>
    <p:extLst>
      <p:ext uri="{BB962C8B-B14F-4D97-AF65-F5344CB8AC3E}">
        <p14:creationId xmlns:p14="http://schemas.microsoft.com/office/powerpoint/2010/main" val="1259505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AFE1-EC42-854D-AC34-72344245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AT" dirty="0"/>
              <a:t>lthough the genome seem highly aberrant, cbio doesn’t report any alteration: eg </a:t>
            </a:r>
            <a:r>
              <a:rPr lang="en-AT" i="1" dirty="0"/>
              <a:t>ERBB2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8FFC2A-C6C3-E044-9813-9E64D7C02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1" y="2164961"/>
            <a:ext cx="6229350" cy="2355993"/>
          </a:xfrm>
        </p:spPr>
      </p:pic>
    </p:spTree>
    <p:extLst>
      <p:ext uri="{BB962C8B-B14F-4D97-AF65-F5344CB8AC3E}">
        <p14:creationId xmlns:p14="http://schemas.microsoft.com/office/powerpoint/2010/main" val="85473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3630-9F9B-4D4B-B378-D5D87540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3000" b="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12BC-4414-4946-9A6E-C4493AB8D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  <a:p>
            <a:pPr>
              <a:lnSpc>
                <a:spcPct val="150000"/>
              </a:lnSpc>
            </a:pPr>
            <a:r>
              <a:rPr lang="en-AT" dirty="0"/>
              <a:t>Copy number calling and counfounding effects</a:t>
            </a:r>
          </a:p>
          <a:p>
            <a:pPr>
              <a:lnSpc>
                <a:spcPct val="150000"/>
              </a:lnSpc>
            </a:pPr>
            <a:r>
              <a:rPr lang="en-AT" dirty="0"/>
              <a:t>Detecting and eliminating ‘noise’</a:t>
            </a:r>
          </a:p>
          <a:p>
            <a:pPr>
              <a:lnSpc>
                <a:spcPct val="150000"/>
              </a:lnSpc>
            </a:pPr>
            <a:r>
              <a:rPr lang="en-AT" dirty="0"/>
              <a:t>Implementation with Facets</a:t>
            </a:r>
          </a:p>
          <a:p>
            <a:pPr>
              <a:lnSpc>
                <a:spcPct val="150000"/>
              </a:lnSpc>
            </a:pPr>
            <a:r>
              <a:rPr lang="en-AT" dirty="0"/>
              <a:t>What we can learn from the copy number fits</a:t>
            </a:r>
          </a:p>
        </p:txBody>
      </p:sp>
    </p:spTree>
    <p:extLst>
      <p:ext uri="{BB962C8B-B14F-4D97-AF65-F5344CB8AC3E}">
        <p14:creationId xmlns:p14="http://schemas.microsoft.com/office/powerpoint/2010/main" val="257255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7F42-9CD5-4946-B55E-3C2E80F1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b="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AT" sz="3000" b="0" dirty="0">
                <a:latin typeface="Arial" panose="020B0604020202020204" pitchFamily="34" charset="0"/>
                <a:cs typeface="Arial" panose="020B0604020202020204" pitchFamily="34" charset="0"/>
              </a:rPr>
              <a:t>opy number profiles in a nutshell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6157C33-8F7B-FA48-A87E-1BCC0E58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531" y="1209831"/>
            <a:ext cx="3460778" cy="2332935"/>
          </a:xfr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A4611F3-391D-A046-9E09-C66C5B10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08" y="3750480"/>
            <a:ext cx="3722018" cy="11697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6F8A93-CB1C-B248-BEFA-2A702B6C19CA}"/>
              </a:ext>
            </a:extLst>
          </p:cNvPr>
          <p:cNvSpPr/>
          <p:nvPr/>
        </p:nvSpPr>
        <p:spPr>
          <a:xfrm>
            <a:off x="891154" y="1790054"/>
            <a:ext cx="3409626" cy="54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11AAF5-8DA9-6147-9338-AB9495229935}"/>
              </a:ext>
            </a:extLst>
          </p:cNvPr>
          <p:cNvSpPr/>
          <p:nvPr/>
        </p:nvSpPr>
        <p:spPr>
          <a:xfrm>
            <a:off x="891152" y="2300529"/>
            <a:ext cx="3460779" cy="130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82D905-BEB3-EA44-9EEB-0805452EF5C9}"/>
              </a:ext>
            </a:extLst>
          </p:cNvPr>
          <p:cNvSpPr/>
          <p:nvPr/>
        </p:nvSpPr>
        <p:spPr>
          <a:xfrm>
            <a:off x="891151" y="3699657"/>
            <a:ext cx="3832675" cy="130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706A5-51B3-9041-8CE5-8AEA591F45E5}"/>
              </a:ext>
            </a:extLst>
          </p:cNvPr>
          <p:cNvSpPr txBox="1"/>
          <p:nvPr/>
        </p:nvSpPr>
        <p:spPr>
          <a:xfrm>
            <a:off x="4790184" y="1378290"/>
            <a:ext cx="3983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n-lt"/>
              </a:rPr>
              <a:t>(if matched) sequencing of normal (blood)</a:t>
            </a:r>
            <a:endParaRPr lang="en-AT" sz="16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DC74C-D626-F841-9CB0-44B11C90D06B}"/>
              </a:ext>
            </a:extLst>
          </p:cNvPr>
          <p:cNvSpPr txBox="1"/>
          <p:nvPr/>
        </p:nvSpPr>
        <p:spPr>
          <a:xfrm>
            <a:off x="4790183" y="1891997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n-lt"/>
              </a:rPr>
              <a:t>Sequencing of </a:t>
            </a:r>
            <a:r>
              <a:rPr lang="en-GB" sz="1600" dirty="0" err="1">
                <a:latin typeface="+mn-lt"/>
              </a:rPr>
              <a:t>tumor</a:t>
            </a:r>
            <a:r>
              <a:rPr lang="en-GB" sz="1600" dirty="0">
                <a:latin typeface="+mn-lt"/>
              </a:rPr>
              <a:t> tissue</a:t>
            </a:r>
            <a:endParaRPr lang="en-AT" sz="16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06272-3D5F-5449-92B2-929CAB598049}"/>
              </a:ext>
            </a:extLst>
          </p:cNvPr>
          <p:cNvSpPr txBox="1"/>
          <p:nvPr/>
        </p:nvSpPr>
        <p:spPr>
          <a:xfrm>
            <a:off x="4790183" y="2554389"/>
            <a:ext cx="41585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n-lt"/>
              </a:rPr>
              <a:t>Calculate log2(T/N) = copy number log ratio</a:t>
            </a:r>
          </a:p>
          <a:p>
            <a:r>
              <a:rPr lang="en-GB" sz="1600" dirty="0">
                <a:latin typeface="+mn-lt"/>
              </a:rPr>
              <a:t>(</a:t>
            </a:r>
            <a:r>
              <a:rPr lang="en-GB" sz="1600" dirty="0" err="1">
                <a:latin typeface="+mn-lt"/>
              </a:rPr>
              <a:t>CnLR</a:t>
            </a:r>
            <a:r>
              <a:rPr lang="en-GB" sz="1600" dirty="0">
                <a:latin typeface="+mn-lt"/>
              </a:rPr>
              <a:t>); correct for GC-bias (Facets)</a:t>
            </a:r>
          </a:p>
          <a:p>
            <a:endParaRPr lang="en-GB" sz="1600" dirty="0">
              <a:latin typeface="+mn-lt"/>
            </a:endParaRPr>
          </a:p>
          <a:p>
            <a:endParaRPr lang="en-AT" sz="1600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2F0904-BEA1-4545-8E11-F6E8FFC13B8F}"/>
              </a:ext>
            </a:extLst>
          </p:cNvPr>
          <p:cNvSpPr txBox="1"/>
          <p:nvPr/>
        </p:nvSpPr>
        <p:spPr>
          <a:xfrm>
            <a:off x="4790183" y="3261526"/>
            <a:ext cx="428835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+mn-lt"/>
              </a:rPr>
              <a:t>Segmentation of </a:t>
            </a:r>
            <a:r>
              <a:rPr lang="en-GB" sz="1600" dirty="0" err="1">
                <a:latin typeface="+mn-lt"/>
              </a:rPr>
              <a:t>CnLR</a:t>
            </a:r>
            <a:r>
              <a:rPr lang="en-GB" sz="1600" dirty="0">
                <a:latin typeface="+mn-lt"/>
              </a:rPr>
              <a:t> profile (</a:t>
            </a:r>
            <a:r>
              <a:rPr lang="en-GB" sz="1600" dirty="0" err="1">
                <a:latin typeface="+mn-lt"/>
              </a:rPr>
              <a:t>eg</a:t>
            </a:r>
            <a:r>
              <a:rPr lang="en-GB" sz="1600" dirty="0">
                <a:latin typeface="+mn-lt"/>
              </a:rPr>
              <a:t> CBS).</a:t>
            </a:r>
          </a:p>
          <a:p>
            <a:r>
              <a:rPr lang="en-GB" sz="1600" dirty="0">
                <a:latin typeface="+mn-lt"/>
              </a:rPr>
              <a:t>Dependent on ‘</a:t>
            </a:r>
            <a:r>
              <a:rPr lang="en-GB" sz="1600" dirty="0" err="1">
                <a:latin typeface="+mn-lt"/>
              </a:rPr>
              <a:t>cval</a:t>
            </a:r>
            <a:r>
              <a:rPr lang="en-GB" sz="1600" dirty="0">
                <a:latin typeface="+mn-lt"/>
              </a:rPr>
              <a:t>’ (critical value)</a:t>
            </a:r>
          </a:p>
          <a:p>
            <a:endParaRPr lang="en-GB" sz="1600" dirty="0">
              <a:latin typeface="+mn-lt"/>
            </a:endParaRPr>
          </a:p>
          <a:p>
            <a:r>
              <a:rPr lang="en-GB" sz="1600" dirty="0">
                <a:latin typeface="+mn-lt"/>
              </a:rPr>
              <a:t>Determine the </a:t>
            </a:r>
            <a:r>
              <a:rPr lang="en-GB" sz="1600" dirty="0" err="1">
                <a:latin typeface="+mn-lt"/>
              </a:rPr>
              <a:t>dipLogR</a:t>
            </a:r>
            <a:r>
              <a:rPr lang="en-GB" sz="1600" dirty="0">
                <a:latin typeface="+mn-lt"/>
              </a:rPr>
              <a:t> (</a:t>
            </a:r>
            <a:r>
              <a:rPr lang="en-GB" sz="1600" dirty="0" err="1">
                <a:latin typeface="+mn-lt"/>
              </a:rPr>
              <a:t>CnLR</a:t>
            </a:r>
            <a:r>
              <a:rPr lang="en-GB" sz="1600" dirty="0">
                <a:latin typeface="+mn-lt"/>
              </a:rPr>
              <a:t> at diploid </a:t>
            </a:r>
            <a:r>
              <a:rPr lang="en-GB" sz="1600" dirty="0" err="1">
                <a:latin typeface="+mn-lt"/>
              </a:rPr>
              <a:t>gt.</a:t>
            </a:r>
            <a:r>
              <a:rPr lang="en-GB" sz="1600" dirty="0">
                <a:latin typeface="+mn-lt"/>
              </a:rPr>
              <a:t>)</a:t>
            </a:r>
          </a:p>
          <a:p>
            <a:r>
              <a:rPr lang="en-GB" sz="1400" dirty="0">
                <a:latin typeface="+mn-lt"/>
              </a:rPr>
              <a:t>(segments below </a:t>
            </a:r>
            <a:r>
              <a:rPr lang="en-GB" sz="1400" dirty="0" err="1">
                <a:latin typeface="+mn-lt"/>
              </a:rPr>
              <a:t>dipLogR</a:t>
            </a:r>
            <a:r>
              <a:rPr lang="en-GB" sz="1400" dirty="0">
                <a:latin typeface="+mn-lt"/>
              </a:rPr>
              <a:t> == loss;</a:t>
            </a:r>
          </a:p>
          <a:p>
            <a:r>
              <a:rPr lang="en-GB" sz="1400" dirty="0">
                <a:latin typeface="+mn-lt"/>
              </a:rPr>
              <a:t>segments above </a:t>
            </a:r>
            <a:r>
              <a:rPr lang="en-GB" sz="1400" dirty="0" err="1">
                <a:latin typeface="+mn-lt"/>
              </a:rPr>
              <a:t>dipLogR</a:t>
            </a:r>
            <a:r>
              <a:rPr lang="en-GB" sz="1400" dirty="0">
                <a:latin typeface="+mn-lt"/>
              </a:rPr>
              <a:t> == gain)</a:t>
            </a:r>
          </a:p>
          <a:p>
            <a:endParaRPr lang="en-GB" sz="1600" dirty="0">
              <a:latin typeface="+mn-lt"/>
            </a:endParaRPr>
          </a:p>
          <a:p>
            <a:endParaRPr lang="en-AT" sz="16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BE8CD5-9ABE-7D41-9CA9-C9B6BD5EE9A2}"/>
              </a:ext>
            </a:extLst>
          </p:cNvPr>
          <p:cNvSpPr txBox="1"/>
          <p:nvPr/>
        </p:nvSpPr>
        <p:spPr>
          <a:xfrm>
            <a:off x="1844330" y="2453276"/>
            <a:ext cx="545534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T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B-allele-frequencies (BAF) or logOR (Facets)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a</a:t>
            </a:r>
            <a:r>
              <a:rPr lang="en-AT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re used to determine allelic states; not shown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5BC852-B1F5-3641-82A0-4F05B8467A2E}"/>
              </a:ext>
            </a:extLst>
          </p:cNvPr>
          <p:cNvSpPr txBox="1"/>
          <p:nvPr/>
        </p:nvSpPr>
        <p:spPr>
          <a:xfrm>
            <a:off x="563526" y="-11558"/>
            <a:ext cx="36519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Introduction I: Cartoons loosly depict Facets’ framework</a:t>
            </a:r>
          </a:p>
        </p:txBody>
      </p:sp>
    </p:spTree>
    <p:extLst>
      <p:ext uri="{BB962C8B-B14F-4D97-AF65-F5344CB8AC3E}">
        <p14:creationId xmlns:p14="http://schemas.microsoft.com/office/powerpoint/2010/main" val="114580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/>
      <p:bldP spid="18" grpId="0"/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AC00-6CCD-0640-A24C-604697BC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sz="2600" b="0" dirty="0"/>
              <a:t>C</a:t>
            </a:r>
            <a:r>
              <a:rPr lang="en-GB" sz="2600" b="0" dirty="0"/>
              <a:t>NA inference: Multiple factors affect CNA calling</a:t>
            </a:r>
            <a:endParaRPr lang="en-AT" sz="26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82CF1-B4A5-9C42-88C2-A78D3E734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" b="5019"/>
          <a:stretch/>
        </p:blipFill>
        <p:spPr>
          <a:xfrm>
            <a:off x="2561961" y="3613332"/>
            <a:ext cx="3403255" cy="9375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6A006E-487B-CC4E-BC0D-B7285FF5F03A}"/>
              </a:ext>
            </a:extLst>
          </p:cNvPr>
          <p:cNvGrpSpPr/>
          <p:nvPr/>
        </p:nvGrpSpPr>
        <p:grpSpPr>
          <a:xfrm>
            <a:off x="347196" y="2030919"/>
            <a:ext cx="1879173" cy="1679673"/>
            <a:chOff x="347472" y="3752693"/>
            <a:chExt cx="1879173" cy="16796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09B555-8DF7-6F4D-8D8E-71DD014B6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24" t="6077"/>
            <a:stretch/>
          </p:blipFill>
          <p:spPr>
            <a:xfrm>
              <a:off x="498117" y="3918098"/>
              <a:ext cx="1728528" cy="15142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20CF54-5EDC-F54A-A901-78254AB4EE0B}"/>
                </a:ext>
              </a:extLst>
            </p:cNvPr>
            <p:cNvSpPr/>
            <p:nvPr/>
          </p:nvSpPr>
          <p:spPr>
            <a:xfrm>
              <a:off x="347472" y="3752693"/>
              <a:ext cx="333012" cy="212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5C523DB-7822-EB46-B873-CEC56EF46BCA}"/>
              </a:ext>
            </a:extLst>
          </p:cNvPr>
          <p:cNvSpPr txBox="1"/>
          <p:nvPr/>
        </p:nvSpPr>
        <p:spPr>
          <a:xfrm>
            <a:off x="513702" y="1888547"/>
            <a:ext cx="1728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Replication timing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36CA1B-FFEA-2A47-AD11-522B97696B17}"/>
              </a:ext>
            </a:extLst>
          </p:cNvPr>
          <p:cNvCxnSpPr>
            <a:cxnSpLocks/>
          </p:cNvCxnSpPr>
          <p:nvPr/>
        </p:nvCxnSpPr>
        <p:spPr>
          <a:xfrm>
            <a:off x="2377014" y="2806995"/>
            <a:ext cx="929712" cy="723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DF16FC-EBDD-FB48-89E6-BEF8F441563C}"/>
              </a:ext>
            </a:extLst>
          </p:cNvPr>
          <p:cNvSpPr txBox="1"/>
          <p:nvPr/>
        </p:nvSpPr>
        <p:spPr>
          <a:xfrm>
            <a:off x="3601599" y="4581703"/>
            <a:ext cx="1220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600" dirty="0">
                <a:latin typeface="+mn-lt"/>
              </a:rPr>
              <a:t>C</a:t>
            </a:r>
            <a:r>
              <a:rPr lang="en-GB" sz="1600" dirty="0">
                <a:latin typeface="+mn-lt"/>
              </a:rPr>
              <a:t>NA profile</a:t>
            </a:r>
            <a:endParaRPr lang="en-AT" sz="16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09118-87E0-5B44-A7BE-B03FC6D7ECC0}"/>
              </a:ext>
            </a:extLst>
          </p:cNvPr>
          <p:cNvSpPr/>
          <p:nvPr/>
        </p:nvSpPr>
        <p:spPr>
          <a:xfrm>
            <a:off x="740612" y="3768275"/>
            <a:ext cx="12747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latin typeface="+mn-lt"/>
              </a:rPr>
              <a:t>Koren</a:t>
            </a:r>
            <a:r>
              <a:rPr lang="en-US" sz="800" dirty="0">
                <a:latin typeface="+mn-lt"/>
              </a:rPr>
              <a:t> </a:t>
            </a:r>
            <a:r>
              <a:rPr lang="en-US" sz="800" i="1" dirty="0">
                <a:latin typeface="+mn-lt"/>
              </a:rPr>
              <a:t>et. al. </a:t>
            </a:r>
            <a:r>
              <a:rPr lang="en-US" sz="800" dirty="0">
                <a:latin typeface="+mn-lt"/>
              </a:rPr>
              <a:t>Cell (2014)</a:t>
            </a:r>
          </a:p>
        </p:txBody>
      </p:sp>
      <p:sp>
        <p:nvSpPr>
          <p:cNvPr id="15" name="Google Shape;133;p23">
            <a:extLst>
              <a:ext uri="{FF2B5EF4-FFF2-40B4-BE49-F238E27FC236}">
                <a16:creationId xmlns:a16="http://schemas.microsoft.com/office/drawing/2014/main" id="{0A91FDC0-E8E7-7A43-BE85-A92CBC5B7508}"/>
              </a:ext>
            </a:extLst>
          </p:cNvPr>
          <p:cNvSpPr txBox="1"/>
          <p:nvPr/>
        </p:nvSpPr>
        <p:spPr>
          <a:xfrm>
            <a:off x="3083167" y="1234725"/>
            <a:ext cx="225694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</a:rPr>
              <a:t>‘Bad’ (nonuniform) normal</a:t>
            </a:r>
            <a:endParaRPr sz="14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A14EEA-C259-CF44-80EC-15E5D38CAFEE}"/>
              </a:ext>
            </a:extLst>
          </p:cNvPr>
          <p:cNvGrpSpPr/>
          <p:nvPr/>
        </p:nvGrpSpPr>
        <p:grpSpPr>
          <a:xfrm>
            <a:off x="3061450" y="1514930"/>
            <a:ext cx="2633899" cy="1292065"/>
            <a:chOff x="3061450" y="1514930"/>
            <a:chExt cx="3455560" cy="1514268"/>
          </a:xfrm>
        </p:grpSpPr>
        <p:pic>
          <p:nvPicPr>
            <p:cNvPr id="14" name="Google Shape;131;p23">
              <a:extLst>
                <a:ext uri="{FF2B5EF4-FFF2-40B4-BE49-F238E27FC236}">
                  <a16:creationId xmlns:a16="http://schemas.microsoft.com/office/drawing/2014/main" id="{F9B877DE-4ACB-2044-980A-C845713C569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1450" y="1514930"/>
              <a:ext cx="3455560" cy="15142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" name="Google Shape;135;p23">
              <a:extLst>
                <a:ext uri="{FF2B5EF4-FFF2-40B4-BE49-F238E27FC236}">
                  <a16:creationId xmlns:a16="http://schemas.microsoft.com/office/drawing/2014/main" id="{D705F639-26E4-8E4F-925F-04A2048C96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6740" y="1765005"/>
              <a:ext cx="724841" cy="51126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DF8CC2-3909-2541-99F4-A96AA71AD9E2}"/>
              </a:ext>
            </a:extLst>
          </p:cNvPr>
          <p:cNvCxnSpPr>
            <a:cxnSpLocks/>
          </p:cNvCxnSpPr>
          <p:nvPr/>
        </p:nvCxnSpPr>
        <p:spPr>
          <a:xfrm flipH="1">
            <a:off x="4357970" y="3010349"/>
            <a:ext cx="91478" cy="5201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AA7EB9-15AE-B347-9455-77A73A274A42}"/>
              </a:ext>
            </a:extLst>
          </p:cNvPr>
          <p:cNvGrpSpPr/>
          <p:nvPr/>
        </p:nvGrpSpPr>
        <p:grpSpPr>
          <a:xfrm>
            <a:off x="5939810" y="1226122"/>
            <a:ext cx="2856994" cy="1644666"/>
            <a:chOff x="8009906" y="2915392"/>
            <a:chExt cx="4100576" cy="196063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2CAF3A-7B0C-1243-88A6-C14CC9BB9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2"/>
            <a:stretch/>
          </p:blipFill>
          <p:spPr>
            <a:xfrm>
              <a:off x="8113679" y="2960169"/>
              <a:ext cx="3996803" cy="191585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E163E9-B33C-3E46-93AA-3662E596579F}"/>
                </a:ext>
              </a:extLst>
            </p:cNvPr>
            <p:cNvSpPr/>
            <p:nvPr/>
          </p:nvSpPr>
          <p:spPr>
            <a:xfrm>
              <a:off x="8009906" y="2915392"/>
              <a:ext cx="160317" cy="285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2E316DE-07E4-BB4A-82BF-853FDED86B29}"/>
              </a:ext>
            </a:extLst>
          </p:cNvPr>
          <p:cNvSpPr txBox="1"/>
          <p:nvPr/>
        </p:nvSpPr>
        <p:spPr>
          <a:xfrm>
            <a:off x="6081163" y="998763"/>
            <a:ext cx="278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Variability in capture techniques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86CF3-79ED-3649-9A72-B9FB892CAE7B}"/>
              </a:ext>
            </a:extLst>
          </p:cNvPr>
          <p:cNvSpPr txBox="1"/>
          <p:nvPr/>
        </p:nvSpPr>
        <p:spPr>
          <a:xfrm>
            <a:off x="6533065" y="2966431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Samorodnitsky</a:t>
            </a:r>
            <a:r>
              <a:rPr lang="en-US" sz="800" dirty="0">
                <a:latin typeface="+mn-lt"/>
              </a:rPr>
              <a:t> </a:t>
            </a:r>
            <a:r>
              <a:rPr lang="en-US" sz="800" i="1" dirty="0">
                <a:latin typeface="+mn-lt"/>
              </a:rPr>
              <a:t>et. al</a:t>
            </a:r>
            <a:r>
              <a:rPr lang="en-US" sz="800" dirty="0">
                <a:latin typeface="+mn-lt"/>
              </a:rPr>
              <a:t>.  JMD (2015)</a:t>
            </a:r>
          </a:p>
          <a:p>
            <a:endParaRPr lang="en-AT" sz="800" dirty="0">
              <a:latin typeface="+mn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798F40E-8147-E44B-AE8B-F309C6602B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62" b="3631"/>
          <a:stretch/>
        </p:blipFill>
        <p:spPr>
          <a:xfrm>
            <a:off x="7042373" y="3362139"/>
            <a:ext cx="1220078" cy="12195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9CA947-9B0F-3840-A5C3-A1B2E21A2A16}"/>
              </a:ext>
            </a:extLst>
          </p:cNvPr>
          <p:cNvSpPr txBox="1"/>
          <p:nvPr/>
        </p:nvSpPr>
        <p:spPr>
          <a:xfrm>
            <a:off x="7257361" y="4544412"/>
            <a:ext cx="9736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GC content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078C63-F569-E74C-9CC7-21DFE0FDF20A}"/>
              </a:ext>
            </a:extLst>
          </p:cNvPr>
          <p:cNvSpPr txBox="1"/>
          <p:nvPr/>
        </p:nvSpPr>
        <p:spPr>
          <a:xfrm rot="16200000">
            <a:off x="6138079" y="3848810"/>
            <a:ext cx="1514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Mean normalized count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142850-05EA-DD4F-A433-5753548427B4}"/>
              </a:ext>
            </a:extLst>
          </p:cNvPr>
          <p:cNvSpPr txBox="1"/>
          <p:nvPr/>
        </p:nvSpPr>
        <p:spPr>
          <a:xfrm>
            <a:off x="497841" y="9736"/>
            <a:ext cx="47916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Introduction II: Facets correct for GC-bias; the remaining ‘problems’ persist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B8F08C-8FD6-9647-B25F-7F12F30F5D42}"/>
              </a:ext>
            </a:extLst>
          </p:cNvPr>
          <p:cNvCxnSpPr>
            <a:cxnSpLocks/>
          </p:cNvCxnSpPr>
          <p:nvPr/>
        </p:nvCxnSpPr>
        <p:spPr>
          <a:xfrm flipH="1">
            <a:off x="5500692" y="2784800"/>
            <a:ext cx="626210" cy="745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C478A8-2DB3-144B-A23F-373E6A9984DB}"/>
              </a:ext>
            </a:extLst>
          </p:cNvPr>
          <p:cNvCxnSpPr>
            <a:cxnSpLocks/>
          </p:cNvCxnSpPr>
          <p:nvPr/>
        </p:nvCxnSpPr>
        <p:spPr>
          <a:xfrm flipH="1">
            <a:off x="6180204" y="3941703"/>
            <a:ext cx="560442" cy="42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32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24" grpId="0"/>
      <p:bldP spid="25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E1D8-401A-0244-B2F8-53B939D9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0" dirty="0"/>
              <a:t>Ideal CNA normalization tool</a:t>
            </a:r>
            <a:endParaRPr lang="en-AT" sz="3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DC62-DF74-FC49-B274-7D972A284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Eliminate assay and batch specific biases                    (termed “background”)</a:t>
            </a:r>
          </a:p>
          <a:p>
            <a:pPr>
              <a:lnSpc>
                <a:spcPct val="150000"/>
              </a:lnSpc>
            </a:pPr>
            <a:r>
              <a:rPr lang="en-US" dirty="0"/>
              <a:t>Retain loss and gain signals in read depth data associated with CNA (termed “foreground”)</a:t>
            </a:r>
          </a:p>
          <a:p>
            <a:endParaRPr lang="en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3ACCB-6ADD-9248-858D-BFDE2D6BCD8E}"/>
              </a:ext>
            </a:extLst>
          </p:cNvPr>
          <p:cNvSpPr txBox="1"/>
          <p:nvPr/>
        </p:nvSpPr>
        <p:spPr>
          <a:xfrm>
            <a:off x="512709" y="-5592"/>
            <a:ext cx="6644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Introduction III: The ‘background’ could give insights into other aspects of biology (eg. replication timing)</a:t>
            </a:r>
          </a:p>
        </p:txBody>
      </p:sp>
    </p:spTree>
    <p:extLst>
      <p:ext uri="{BB962C8B-B14F-4D97-AF65-F5344CB8AC3E}">
        <p14:creationId xmlns:p14="http://schemas.microsoft.com/office/powerpoint/2010/main" val="412891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7CEB-43F0-E644-96E8-8DCFA9EC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b="0" dirty="0"/>
              <a:t>Robust Principal Component Analysis (</a:t>
            </a:r>
            <a:r>
              <a:rPr lang="en-US" sz="2900" b="0" dirty="0" err="1"/>
              <a:t>rPCA</a:t>
            </a:r>
            <a:r>
              <a:rPr lang="en-US" sz="2900" b="0" dirty="0"/>
              <a:t>)</a:t>
            </a:r>
            <a:endParaRPr lang="en-AT" sz="29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8DD4C-742F-A246-BC2E-CEB27FC457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5630" y="902225"/>
                <a:ext cx="4606470" cy="3394472"/>
              </a:xfrm>
            </p:spPr>
            <p:txBody>
              <a:bodyPr/>
              <a:lstStyle/>
              <a:p>
                <a:endParaRPr lang="en-US" sz="2200" dirty="0"/>
              </a:p>
              <a:p>
                <a:r>
                  <a:rPr lang="en-US" sz="2200" dirty="0" err="1"/>
                  <a:t>rPCA</a:t>
                </a:r>
                <a:r>
                  <a:rPr lang="en-US" sz="2200" dirty="0"/>
                  <a:t>: find low rank approximation of a matrix that is contaminated by gross anomalies 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For a given matrix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</a:rPr>
                      <m:t>𝑴</m:t>
                    </m:r>
                  </m:oMath>
                </a14:m>
                <a:r>
                  <a:rPr lang="en-US" sz="2200" dirty="0"/>
                  <a:t>, </a:t>
                </a:r>
                <a:r>
                  <a:rPr lang="en-US" sz="2200" dirty="0" err="1"/>
                  <a:t>rPCA</a:t>
                </a:r>
                <a:r>
                  <a:rPr lang="en-US" sz="2200" dirty="0"/>
                  <a:t> solves the following optimization problem: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𝑚𝑖𝑛𝑖𝑚𝑖𝑧𝑒</m:t>
                      </m:r>
                      <m:r>
                        <a:rPr lang="en-US" sz="18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charset="0"/>
                            </a:rPr>
                            <m:t>∗</m:t>
                          </m:r>
                        </m:sub>
                      </m:sSub>
                      <m:r>
                        <a:rPr lang="en-US" sz="1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latin typeface="Cambria Math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𝑠𝑢𝑏𝑗𝑒𝑐𝑡</m:t>
                      </m:r>
                      <m:r>
                        <a:rPr lang="en-US" sz="1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charset="0"/>
                        </a:rPr>
                        <m:t>𝑡𝑜</m:t>
                      </m:r>
                      <m:r>
                        <a:rPr lang="en-US" sz="1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charset="0"/>
                        </a:rPr>
                        <m:t>𝑴</m:t>
                      </m:r>
                      <m:r>
                        <a:rPr lang="en-US" sz="1800" b="1" i="1" smtClean="0">
                          <a:latin typeface="Cambria Math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charset="0"/>
                        </a:rPr>
                        <m:t>𝑳</m:t>
                      </m:r>
                      <m:r>
                        <a:rPr lang="en-US" sz="1800" b="1" i="1" smtClean="0">
                          <a:latin typeface="Cambria Math" charset="0"/>
                        </a:rPr>
                        <m:t>+</m:t>
                      </m:r>
                      <m:r>
                        <a:rPr lang="en-US" sz="1800" b="1" i="1" smtClean="0">
                          <a:latin typeface="Cambria Math" charset="0"/>
                        </a:rPr>
                        <m:t>𝑺</m:t>
                      </m:r>
                    </m:oMath>
                  </m:oMathPara>
                </a14:m>
                <a:endParaRPr lang="en-US" sz="1800" b="1" dirty="0"/>
              </a:p>
              <a:p>
                <a:endParaRPr lang="en-A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8DD4C-742F-A246-BC2E-CEB27FC457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630" y="902225"/>
                <a:ext cx="4606470" cy="3394472"/>
              </a:xfrm>
              <a:blipFill>
                <a:blip r:embed="rId2"/>
                <a:stretch>
                  <a:fillRect l="-1653" r="-3306" b="-1231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C8F7056-169C-6943-8F31-0E204686BC9B}"/>
              </a:ext>
            </a:extLst>
          </p:cNvPr>
          <p:cNvSpPr txBox="1"/>
          <p:nvPr/>
        </p:nvSpPr>
        <p:spPr>
          <a:xfrm>
            <a:off x="512709" y="-5592"/>
            <a:ext cx="7010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Methods I: rPCA is used in separating foreground from background in vido surveillance, face recognition, etc.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939A6-5682-0E48-8715-27FF1050C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8" t="5324"/>
          <a:stretch/>
        </p:blipFill>
        <p:spPr>
          <a:xfrm>
            <a:off x="5739205" y="1387854"/>
            <a:ext cx="3038724" cy="2908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FA518-D43A-1846-A593-635628FE5FEE}"/>
              </a:ext>
            </a:extLst>
          </p:cNvPr>
          <p:cNvSpPr txBox="1"/>
          <p:nvPr/>
        </p:nvSpPr>
        <p:spPr>
          <a:xfrm>
            <a:off x="190500" y="4881890"/>
            <a:ext cx="518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Chang</a:t>
            </a:r>
            <a:r>
              <a:rPr lang="en-US" sz="1100" i="1" dirty="0"/>
              <a:t>, et al. </a:t>
            </a:r>
            <a:r>
              <a:rPr lang="en-US" sz="1100" dirty="0"/>
              <a:t>The </a:t>
            </a:r>
            <a:r>
              <a:rPr lang="en-US" sz="800" dirty="0">
                <a:latin typeface="+mn-lt"/>
              </a:rPr>
              <a:t>Proceedings</a:t>
            </a:r>
            <a:r>
              <a:rPr lang="en-US" sz="1100" dirty="0"/>
              <a:t> of the IEEE Conference on Decision and Control</a:t>
            </a:r>
            <a:r>
              <a:rPr lang="en-US" sz="1100" i="1" dirty="0"/>
              <a:t>. </a:t>
            </a:r>
            <a:r>
              <a:rPr lang="en-US" sz="1100" dirty="0"/>
              <a:t>(2013)</a:t>
            </a:r>
          </a:p>
        </p:txBody>
      </p:sp>
    </p:spTree>
    <p:extLst>
      <p:ext uri="{BB962C8B-B14F-4D97-AF65-F5344CB8AC3E}">
        <p14:creationId xmlns:p14="http://schemas.microsoft.com/office/powerpoint/2010/main" val="61486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2E8F-2E54-F746-A27C-A0437012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0" dirty="0" err="1"/>
              <a:t>rPCA</a:t>
            </a:r>
            <a:r>
              <a:rPr lang="en-US" sz="3000" b="0" dirty="0"/>
              <a:t> in CNA context</a:t>
            </a:r>
            <a:endParaRPr lang="en-AT" sz="3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C6463-B06B-134F-824D-54132BE97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8300" y="1069543"/>
                <a:ext cx="3608853" cy="3823502"/>
              </a:xfrm>
            </p:spPr>
            <p:txBody>
              <a:bodyPr/>
              <a:lstStyle/>
              <a:p>
                <a:r>
                  <a:rPr lang="en-US" sz="2200" dirty="0">
                    <a:latin typeface="+mn-lt"/>
                  </a:rPr>
                  <a:t>We can treat CNA events as </a:t>
                </a:r>
                <a:r>
                  <a:rPr lang="en-US" sz="2200" u="sng" dirty="0">
                    <a:latin typeface="+mn-lt"/>
                  </a:rPr>
                  <a:t>anomalies</a:t>
                </a:r>
                <a:r>
                  <a:rPr lang="en-US" sz="2200" dirty="0">
                    <a:latin typeface="+mn-lt"/>
                  </a:rPr>
                  <a:t> in an otherwise un-altered genomic landscape</a:t>
                </a:r>
              </a:p>
              <a:p>
                <a:pPr marL="0" indent="0">
                  <a:buNone/>
                </a:pPr>
                <a:endParaRPr lang="en-US" sz="2200" dirty="0">
                  <a:latin typeface="+mn-lt"/>
                </a:endParaRPr>
              </a:p>
              <a:p>
                <a:r>
                  <a:rPr lang="en-US" sz="2200" dirty="0">
                    <a:latin typeface="+mn-lt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200" dirty="0">
                    <a:latin typeface="+mn-lt"/>
                  </a:rPr>
                  <a:t> matrix (background) represents a “un-altered genomic subspace”</a:t>
                </a:r>
              </a:p>
              <a:p>
                <a:pPr marL="0" indent="0">
                  <a:buNone/>
                </a:pPr>
                <a:endParaRPr lang="en-AT" sz="22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9C6463-B06B-134F-824D-54132BE97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00" y="1069543"/>
                <a:ext cx="3608853" cy="3823502"/>
              </a:xfrm>
              <a:blipFill>
                <a:blip r:embed="rId2"/>
                <a:stretch>
                  <a:fillRect l="-1754" t="-993" r="-4211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7BD5076-AD43-4248-A654-2E550C0041D1}"/>
              </a:ext>
            </a:extLst>
          </p:cNvPr>
          <p:cNvSpPr txBox="1"/>
          <p:nvPr/>
        </p:nvSpPr>
        <p:spPr>
          <a:xfrm>
            <a:off x="501279" y="5838"/>
            <a:ext cx="6110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Methods II: Our panel of normal (PON) consists of 1,000 breast cancer samples (countmatrices)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7CE0D9-B15B-394A-A2AD-CF18D90ED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54603"/>
              </p:ext>
            </p:extLst>
          </p:nvPr>
        </p:nvGraphicFramePr>
        <p:xfrm>
          <a:off x="5638947" y="1021435"/>
          <a:ext cx="199459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D00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D00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9B4B8D-CB2A-3943-8453-430337F8D13F}"/>
              </a:ext>
            </a:extLst>
          </p:cNvPr>
          <p:cNvSpPr txBox="1"/>
          <p:nvPr/>
        </p:nvSpPr>
        <p:spPr>
          <a:xfrm rot="16200000">
            <a:off x="4581467" y="1381478"/>
            <a:ext cx="1786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Genomic Bins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DCD360-84BE-D047-8DC5-24C1BACDDC4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474570" y="2034296"/>
            <a:ext cx="1" cy="37878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C27C2C-CBC3-B247-A0F9-8DA3FBB6004E}"/>
              </a:ext>
            </a:extLst>
          </p:cNvPr>
          <p:cNvCxnSpPr>
            <a:cxnSpLocks/>
          </p:cNvCxnSpPr>
          <p:nvPr/>
        </p:nvCxnSpPr>
        <p:spPr>
          <a:xfrm>
            <a:off x="5850297" y="948337"/>
            <a:ext cx="178324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4C251C-67A4-3545-9546-28AF1ADF1F94}"/>
              </a:ext>
            </a:extLst>
          </p:cNvPr>
          <p:cNvSpPr txBox="1"/>
          <p:nvPr/>
        </p:nvSpPr>
        <p:spPr>
          <a:xfrm>
            <a:off x="5446423" y="417773"/>
            <a:ext cx="2507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Panel of </a:t>
            </a:r>
          </a:p>
          <a:p>
            <a:pPr algn="ctr"/>
            <a:r>
              <a:rPr lang="en-US" sz="1200" dirty="0">
                <a:latin typeface="+mn-lt"/>
              </a:rPr>
              <a:t>Normal Samples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2E1D59-49BB-AB40-AD78-F43993781F32}"/>
              </a:ext>
            </a:extLst>
          </p:cNvPr>
          <p:cNvCxnSpPr>
            <a:cxnSpLocks/>
          </p:cNvCxnSpPr>
          <p:nvPr/>
        </p:nvCxnSpPr>
        <p:spPr>
          <a:xfrm>
            <a:off x="5710387" y="628650"/>
            <a:ext cx="0" cy="31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116E12-31F2-B340-8D02-13852456C986}"/>
              </a:ext>
            </a:extLst>
          </p:cNvPr>
          <p:cNvSpPr txBox="1"/>
          <p:nvPr/>
        </p:nvSpPr>
        <p:spPr>
          <a:xfrm>
            <a:off x="4683168" y="285262"/>
            <a:ext cx="2017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Tumor Sample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814FF4-EC0E-5E42-91B9-436A63053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28575"/>
              </p:ext>
            </p:extLst>
          </p:nvPr>
        </p:nvGraphicFramePr>
        <p:xfrm>
          <a:off x="4515082" y="3216902"/>
          <a:ext cx="199459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6D00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CE78955-B8F9-3D4C-9101-CD9550276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10334"/>
              </p:ext>
            </p:extLst>
          </p:nvPr>
        </p:nvGraphicFramePr>
        <p:xfrm>
          <a:off x="6957036" y="3216902"/>
          <a:ext cx="1994592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93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9771690-4120-4E4A-BB3A-1B322CDC22F1}"/>
              </a:ext>
            </a:extLst>
          </p:cNvPr>
          <p:cNvSpPr txBox="1"/>
          <p:nvPr/>
        </p:nvSpPr>
        <p:spPr>
          <a:xfrm>
            <a:off x="4471803" y="2894411"/>
            <a:ext cx="20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23969C-B76B-D149-9EED-64253FB67D15}"/>
              </a:ext>
            </a:extLst>
          </p:cNvPr>
          <p:cNvSpPr txBox="1"/>
          <p:nvPr/>
        </p:nvSpPr>
        <p:spPr>
          <a:xfrm>
            <a:off x="6871151" y="2894411"/>
            <a:ext cx="201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Foreground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E46636-131D-B149-BF7B-133D55EBD461}"/>
              </a:ext>
            </a:extLst>
          </p:cNvPr>
          <p:cNvCxnSpPr>
            <a:cxnSpLocks/>
          </p:cNvCxnSpPr>
          <p:nvPr/>
        </p:nvCxnSpPr>
        <p:spPr>
          <a:xfrm flipH="1" flipV="1">
            <a:off x="7072700" y="4458055"/>
            <a:ext cx="448240" cy="12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1139BD-934E-7141-BF73-C7DFA16B41C4}"/>
              </a:ext>
            </a:extLst>
          </p:cNvPr>
          <p:cNvSpPr txBox="1"/>
          <p:nvPr/>
        </p:nvSpPr>
        <p:spPr>
          <a:xfrm>
            <a:off x="7520940" y="4448728"/>
            <a:ext cx="1568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Somatic CNA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D484B3-54EE-0E4B-9858-0EE58E753295}"/>
              </a:ext>
            </a:extLst>
          </p:cNvPr>
          <p:cNvCxnSpPr>
            <a:cxnSpLocks/>
          </p:cNvCxnSpPr>
          <p:nvPr/>
        </p:nvCxnSpPr>
        <p:spPr>
          <a:xfrm>
            <a:off x="6630089" y="2370607"/>
            <a:ext cx="530178" cy="472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137AC7-06B6-C840-8B1C-4277C7CEE6B9}"/>
              </a:ext>
            </a:extLst>
          </p:cNvPr>
          <p:cNvCxnSpPr>
            <a:cxnSpLocks/>
          </p:cNvCxnSpPr>
          <p:nvPr/>
        </p:nvCxnSpPr>
        <p:spPr>
          <a:xfrm flipH="1">
            <a:off x="6138062" y="2370607"/>
            <a:ext cx="509119" cy="456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A23117-8441-3E4F-9E78-92EF6082098E}"/>
              </a:ext>
            </a:extLst>
          </p:cNvPr>
          <p:cNvCxnSpPr>
            <a:cxnSpLocks/>
          </p:cNvCxnSpPr>
          <p:nvPr/>
        </p:nvCxnSpPr>
        <p:spPr>
          <a:xfrm flipV="1">
            <a:off x="5316182" y="4466891"/>
            <a:ext cx="634721" cy="41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FEDDFE-096B-C947-898F-ABB8EFC52958}"/>
              </a:ext>
            </a:extLst>
          </p:cNvPr>
          <p:cNvSpPr txBox="1"/>
          <p:nvPr/>
        </p:nvSpPr>
        <p:spPr>
          <a:xfrm>
            <a:off x="3793208" y="4824310"/>
            <a:ext cx="2717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Un-altered genomic subspace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97AE85-2B3B-264F-AC35-90A46C2EE086}"/>
              </a:ext>
            </a:extLst>
          </p:cNvPr>
          <p:cNvCxnSpPr>
            <a:cxnSpLocks/>
          </p:cNvCxnSpPr>
          <p:nvPr/>
        </p:nvCxnSpPr>
        <p:spPr>
          <a:xfrm flipV="1">
            <a:off x="5316182" y="4451819"/>
            <a:ext cx="50219" cy="42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52B3F5-EF74-FA4F-A1AA-DC4824A44B6C}"/>
              </a:ext>
            </a:extLst>
          </p:cNvPr>
          <p:cNvCxnSpPr>
            <a:cxnSpLocks/>
          </p:cNvCxnSpPr>
          <p:nvPr/>
        </p:nvCxnSpPr>
        <p:spPr>
          <a:xfrm flipH="1" flipV="1">
            <a:off x="4688498" y="4451819"/>
            <a:ext cx="627684" cy="42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99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1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6574-B7C8-2E49-BA39-E8F16F2A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FC616-FDFD-2A45-8B63-4CCE486B3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pPr marL="0" indent="0">
              <a:buNone/>
            </a:pPr>
            <a:r>
              <a:rPr lang="en-AT" dirty="0"/>
              <a:t>Results I</a:t>
            </a:r>
          </a:p>
          <a:p>
            <a:pPr marL="0" indent="0">
              <a:buNone/>
            </a:pPr>
            <a:r>
              <a:rPr lang="en-AT" sz="1600" dirty="0"/>
              <a:t>(results from 1,000 IMPACT-468 breast cancer samples)</a:t>
            </a:r>
          </a:p>
        </p:txBody>
      </p:sp>
    </p:spTree>
    <p:extLst>
      <p:ext uri="{BB962C8B-B14F-4D97-AF65-F5344CB8AC3E}">
        <p14:creationId xmlns:p14="http://schemas.microsoft.com/office/powerpoint/2010/main" val="286685748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Template 1">
  <a:themeElements>
    <a:clrScheme name="MSK color pallete">
      <a:dk1>
        <a:sysClr val="windowText" lastClr="000000"/>
      </a:dk1>
      <a:lt1>
        <a:sysClr val="window" lastClr="FFFFFF"/>
      </a:lt1>
      <a:dk2>
        <a:srgbClr val="737373"/>
      </a:dk2>
      <a:lt2>
        <a:srgbClr val="B3B3A6"/>
      </a:lt2>
      <a:accent1>
        <a:srgbClr val="2986E2"/>
      </a:accent1>
      <a:accent2>
        <a:srgbClr val="F26529"/>
      </a:accent2>
      <a:accent3>
        <a:srgbClr val="FFF5BC"/>
      </a:accent3>
      <a:accent4>
        <a:srgbClr val="737373"/>
      </a:accent4>
      <a:accent5>
        <a:srgbClr val="B3B3A6"/>
      </a:accent5>
      <a:accent6>
        <a:srgbClr val="2875B4"/>
      </a:accent6>
      <a:hlink>
        <a:srgbClr val="00BDF2"/>
      </a:hlink>
      <a:folHlink>
        <a:srgbClr val="9BDC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ide1Template (16-9)" id="{5E6515F4-2CCF-3541-B2E6-BCF60BFCE92D}" vid="{4AC2FDE3-029D-3144-AB33-2E4FF9D43F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8DA1A4150FB2B848A3EB7B452BFA7AC5" ma:contentTypeVersion="1" ma:contentTypeDescription="Upload an image." ma:contentTypeScope="" ma:versionID="c5dd4a19140d82efd42bf2e2156fee3e">
  <xsd:schema xmlns:xsd="http://www.w3.org/2001/XMLSchema" xmlns:xs="http://www.w3.org/2001/XMLSchema" xmlns:p="http://schemas.microsoft.com/office/2006/metadata/properties" xmlns:ns1="http://schemas.microsoft.com/sharepoint/v3" xmlns:ns2="E64CF27C-2ECC-48E8-947E-CA63274FB2E8" xmlns:ns3="http://schemas.microsoft.com/sharepoint/v3/fields" targetNamespace="http://schemas.microsoft.com/office/2006/metadata/properties" ma:root="true" ma:fieldsID="8669bc30feb5185623fa09da941496e2" ns1:_="" ns2:_="" ns3:_="">
    <xsd:import namespace="http://schemas.microsoft.com/sharepoint/v3"/>
    <xsd:import namespace="E64CF27C-2ECC-48E8-947E-CA63274FB2E8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4CF27C-2ECC-48E8-947E-CA63274FB2E8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9EF2F4C5-9A7E-4A5A-9FE9-90F621D089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64CF27C-2ECC-48E8-947E-CA63274FB2E8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37099-4C66-4484-834A-0D397A0FD7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436EEE-1F8F-40BA-94D1-2AEBB5A659C6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 Template 1</Template>
  <TotalTime>2272</TotalTime>
  <Words>1010</Words>
  <Application>Microsoft Macintosh PowerPoint</Application>
  <PresentationFormat>On-screen Show (16:9)</PresentationFormat>
  <Paragraphs>160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Georgia</vt:lpstr>
      <vt:lpstr>Georgia Pro Cond</vt:lpstr>
      <vt:lpstr>Slide Template 1</vt:lpstr>
      <vt:lpstr>Assessing and correcting somatic copy number fits</vt:lpstr>
      <vt:lpstr>The problems we daily face…</vt:lpstr>
      <vt:lpstr>Outline</vt:lpstr>
      <vt:lpstr>Copy number profiles in a nutshell</vt:lpstr>
      <vt:lpstr>CNA inference: Multiple factors affect CNA calling</vt:lpstr>
      <vt:lpstr>Ideal CNA normalization tool</vt:lpstr>
      <vt:lpstr>Robust Principal Component Analysis (rPCA)</vt:lpstr>
      <vt:lpstr>rPCA in CNA context</vt:lpstr>
      <vt:lpstr>PowerPoint Presentation</vt:lpstr>
      <vt:lpstr>Dryclean’s background captures ’true’ noise</vt:lpstr>
      <vt:lpstr>GC bias is widely flashed off</vt:lpstr>
      <vt:lpstr>Waterfall pattern: Indication of a ‘bad’ normal*</vt:lpstr>
      <vt:lpstr>IMPORTANT</vt:lpstr>
      <vt:lpstr>The marriage: Facets meets Dryclean </vt:lpstr>
      <vt:lpstr>We are reducing hypersegmentation</vt:lpstr>
      <vt:lpstr>Ploidy as a summation of all aberrations</vt:lpstr>
      <vt:lpstr>DipLogR directly influences ploidy</vt:lpstr>
      <vt:lpstr>Short summary</vt:lpstr>
      <vt:lpstr>Broader context</vt:lpstr>
      <vt:lpstr>Acknowledgments</vt:lpstr>
      <vt:lpstr>Focality (example 1): both passed QC cleaned ‘more’ focal</vt:lpstr>
      <vt:lpstr>Focality (example 2): original Facets failed QC; cleaned Facets passed QC</vt:lpstr>
      <vt:lpstr>A naïve look at some genes in breast cancer </vt:lpstr>
      <vt:lpstr>PowerPoint Presentation</vt:lpstr>
      <vt:lpstr>PowerPoint Presentation</vt:lpstr>
      <vt:lpstr>Systematic overrepresentation of certain bins in normal samples; Seq. coverage chr17q; a population average</vt:lpstr>
      <vt:lpstr>PowerPoint Presentation</vt:lpstr>
      <vt:lpstr>Although the genome seem highly aberrant, cbio doesn’t report any alteration: eg ERBB2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and correcting somatic copy number fits</dc:title>
  <dc:creator>S10687</dc:creator>
  <cp:lastModifiedBy>S10687</cp:lastModifiedBy>
  <cp:revision>5</cp:revision>
  <dcterms:created xsi:type="dcterms:W3CDTF">2022-04-26T20:38:06Z</dcterms:created>
  <dcterms:modified xsi:type="dcterms:W3CDTF">2022-04-28T15:21:39Z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c_System_Copyright">
    <vt:lpwstr/>
  </property>
</Properties>
</file>